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48" r:id="rId2"/>
    <p:sldId id="340" r:id="rId3"/>
    <p:sldId id="341" r:id="rId4"/>
    <p:sldId id="362" r:id="rId5"/>
    <p:sldId id="294" r:id="rId6"/>
    <p:sldId id="353" r:id="rId7"/>
    <p:sldId id="342" r:id="rId8"/>
    <p:sldId id="350" r:id="rId9"/>
    <p:sldId id="365" r:id="rId10"/>
    <p:sldId id="367" r:id="rId11"/>
    <p:sldId id="273" r:id="rId12"/>
    <p:sldId id="351" r:id="rId13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 Murphy" initials="GM" lastIdx="9" clrIdx="0">
    <p:extLst>
      <p:ext uri="{19B8F6BF-5375-455C-9EA6-DF929625EA0E}">
        <p15:presenceInfo xmlns:p15="http://schemas.microsoft.com/office/powerpoint/2012/main" userId="Gai Murph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5" autoAdjust="0"/>
    <p:restoredTop sz="88774" autoAdjust="0"/>
  </p:normalViewPr>
  <p:slideViewPr>
    <p:cSldViewPr snapToGrid="0">
      <p:cViewPr varScale="1">
        <p:scale>
          <a:sx n="61" d="100"/>
          <a:sy n="61" d="100"/>
        </p:scale>
        <p:origin x="15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ukfs1\users\Charlotte.Snelling\Grade%20inflation\Data\Over%20time%20by%20UK%20n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uk2-my.sharepoint.com/personal/samuel_roseveare_universitiesuk_ac_uk/Documents/Grade%20improvem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Classified first degree qualifications by class,</a:t>
            </a:r>
            <a:r>
              <a:rPr lang="en-GB" baseline="0" dirty="0"/>
              <a:t> </a:t>
            </a:r>
            <a:r>
              <a:rPr lang="en-GB" dirty="0"/>
              <a:t>2006/07 to 2016/17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Third class honours/Pass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  <c:pt idx="9">
                  <c:v>2015/16</c:v>
                </c:pt>
                <c:pt idx="10">
                  <c:v>2016/17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23070</c:v>
                </c:pt>
                <c:pt idx="1">
                  <c:v>23975</c:v>
                </c:pt>
                <c:pt idx="2">
                  <c:v>23810</c:v>
                </c:pt>
                <c:pt idx="3">
                  <c:v>24510</c:v>
                </c:pt>
                <c:pt idx="4">
                  <c:v>24855</c:v>
                </c:pt>
                <c:pt idx="5">
                  <c:v>23930</c:v>
                </c:pt>
                <c:pt idx="6">
                  <c:v>23495</c:v>
                </c:pt>
                <c:pt idx="7">
                  <c:v>21900</c:v>
                </c:pt>
                <c:pt idx="8">
                  <c:v>20340</c:v>
                </c:pt>
                <c:pt idx="9">
                  <c:v>19280</c:v>
                </c:pt>
                <c:pt idx="10">
                  <c:v>19025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85-461D-B919-3F93B470F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Lower second class honours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  <c:pt idx="9">
                  <c:v>2015/16</c:v>
                </c:pt>
                <c:pt idx="10">
                  <c:v>2016/17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92690</c:v>
                </c:pt>
                <c:pt idx="1">
                  <c:v>95085</c:v>
                </c:pt>
                <c:pt idx="2">
                  <c:v>93060</c:v>
                </c:pt>
                <c:pt idx="3">
                  <c:v>97160</c:v>
                </c:pt>
                <c:pt idx="4">
                  <c:v>99305</c:v>
                </c:pt>
                <c:pt idx="5">
                  <c:v>100285</c:v>
                </c:pt>
                <c:pt idx="6">
                  <c:v>98245</c:v>
                </c:pt>
                <c:pt idx="7">
                  <c:v>95955</c:v>
                </c:pt>
                <c:pt idx="8">
                  <c:v>85250</c:v>
                </c:pt>
                <c:pt idx="9">
                  <c:v>81595</c:v>
                </c:pt>
                <c:pt idx="10">
                  <c:v>79515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85-461D-B919-3F93B470FA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Upper second class honours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  <c:pt idx="9">
                  <c:v>2015/16</c:v>
                </c:pt>
                <c:pt idx="10">
                  <c:v>2016/17</c:v>
                </c:pt>
              </c:strCache>
            </c:strRef>
          </c:cat>
          <c:val>
            <c:numRef>
              <c:f>Sheet1!$D$2:$D$12</c:f>
              <c:numCache>
                <c:formatCode>#,##0</c:formatCode>
                <c:ptCount val="11"/>
                <c:pt idx="0">
                  <c:v>138685</c:v>
                </c:pt>
                <c:pt idx="1">
                  <c:v>148190</c:v>
                </c:pt>
                <c:pt idx="2">
                  <c:v>148390</c:v>
                </c:pt>
                <c:pt idx="3">
                  <c:v>156720</c:v>
                </c:pt>
                <c:pt idx="4">
                  <c:v>166195</c:v>
                </c:pt>
                <c:pt idx="5">
                  <c:v>178380</c:v>
                </c:pt>
                <c:pt idx="6">
                  <c:v>187555</c:v>
                </c:pt>
                <c:pt idx="7">
                  <c:v>198310</c:v>
                </c:pt>
                <c:pt idx="8">
                  <c:v>183680</c:v>
                </c:pt>
                <c:pt idx="9">
                  <c:v>186565</c:v>
                </c:pt>
                <c:pt idx="10">
                  <c:v>192395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85-461D-B919-3F93B470FAD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First class honours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  <c:pt idx="9">
                  <c:v>2015/16</c:v>
                </c:pt>
                <c:pt idx="10">
                  <c:v>2016/17</c:v>
                </c:pt>
              </c:strCache>
            </c:strRef>
          </c:cat>
          <c:val>
            <c:numRef>
              <c:f>Sheet1!$E$2:$E$12</c:f>
              <c:numCache>
                <c:formatCode>#,##0</c:formatCode>
                <c:ptCount val="11"/>
                <c:pt idx="0">
                  <c:v>36630</c:v>
                </c:pt>
                <c:pt idx="1">
                  <c:v>41145</c:v>
                </c:pt>
                <c:pt idx="2">
                  <c:v>43135</c:v>
                </c:pt>
                <c:pt idx="3">
                  <c:v>46830</c:v>
                </c:pt>
                <c:pt idx="4">
                  <c:v>53240</c:v>
                </c:pt>
                <c:pt idx="5">
                  <c:v>61585</c:v>
                </c:pt>
                <c:pt idx="6">
                  <c:v>69670</c:v>
                </c:pt>
                <c:pt idx="7">
                  <c:v>79410</c:v>
                </c:pt>
                <c:pt idx="8">
                  <c:v>81640</c:v>
                </c:pt>
                <c:pt idx="9">
                  <c:v>88890</c:v>
                </c:pt>
                <c:pt idx="10">
                  <c:v>100945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85-461D-B919-3F93B470F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0690968"/>
        <c:axId val="360687688"/>
      </c:barChart>
      <c:catAx>
        <c:axId val="36069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87688"/>
        <c:crosses val="autoZero"/>
        <c:auto val="1"/>
        <c:lblAlgn val="ctr"/>
        <c:lblOffset val="100"/>
        <c:noMultiLvlLbl val="0"/>
      </c:catAx>
      <c:valAx>
        <c:axId val="360687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9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14706315684073"/>
          <c:y val="3.9978321063598297E-2"/>
          <c:w val="0.8621822257548809"/>
          <c:h val="0.80667347673283996"/>
        </c:manualLayout>
      </c:layout>
      <c:lineChart>
        <c:grouping val="standard"/>
        <c:varyColors val="0"/>
        <c:ser>
          <c:idx val="1"/>
          <c:order val="1"/>
          <c:tx>
            <c:strRef>
              <c:f>Sheet1!$C$43</c:f>
              <c:strCache>
                <c:ptCount val="1"/>
                <c:pt idx="0">
                  <c:v>England (1st/2.1)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206045029090886E-2"/>
                  <c:y val="-1.9089531576773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8DAE-41C0-8131-473C9646D67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AE-41C0-8131-473C9646D67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AE-41C0-8131-473C9646D67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AE-41C0-8131-473C9646D67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AE-41C0-8131-473C9646D67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DAE-41C0-8131-473C9646D67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DAE-41C0-8131-473C9646D67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DAE-41C0-8131-473C9646D67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DAE-41C0-8131-473C9646D674}"/>
                </c:ext>
              </c:extLst>
            </c:dLbl>
            <c:dLbl>
              <c:idx val="9"/>
              <c:layout>
                <c:manualLayout>
                  <c:x val="-6.8242677447844444E-3"/>
                  <c:y val="1.6111023103801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DAE-41C0-8131-473C9646D674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Sheet1!$A$44:$A$53</c:f>
              <c:strCache>
                <c:ptCount val="10"/>
                <c:pt idx="0">
                  <c:v>2007/08</c:v>
                </c:pt>
                <c:pt idx="1">
                  <c:v>2008/09</c:v>
                </c:pt>
                <c:pt idx="2">
                  <c:v>2009/10</c:v>
                </c:pt>
                <c:pt idx="3">
                  <c:v>2010/11</c:v>
                </c:pt>
                <c:pt idx="4">
                  <c:v>2011/12</c:v>
                </c:pt>
                <c:pt idx="5">
                  <c:v>2012/13</c:v>
                </c:pt>
                <c:pt idx="6">
                  <c:v>2013/14</c:v>
                </c:pt>
                <c:pt idx="7">
                  <c:v>2014/15</c:v>
                </c:pt>
                <c:pt idx="8">
                  <c:v>2015/16</c:v>
                </c:pt>
                <c:pt idx="9">
                  <c:v>2016/17</c:v>
                </c:pt>
              </c:strCache>
            </c:strRef>
          </c:cat>
          <c:val>
            <c:numRef>
              <c:f>Sheet1!$C$44:$C$53</c:f>
              <c:numCache>
                <c:formatCode>0%</c:formatCode>
                <c:ptCount val="10"/>
                <c:pt idx="0">
                  <c:v>0.61087259335584942</c:v>
                </c:pt>
                <c:pt idx="1">
                  <c:v>0.61828606492933713</c:v>
                </c:pt>
                <c:pt idx="2">
                  <c:v>0.62370547091037254</c:v>
                </c:pt>
                <c:pt idx="3">
                  <c:v>0.63554536431773845</c:v>
                </c:pt>
                <c:pt idx="4">
                  <c:v>0.65839580814187826</c:v>
                </c:pt>
                <c:pt idx="5">
                  <c:v>0.67872040192901117</c:v>
                </c:pt>
                <c:pt idx="6">
                  <c:v>0.70209503590015776</c:v>
                </c:pt>
                <c:pt idx="7">
                  <c:v>0.71472057074910822</c:v>
                </c:pt>
                <c:pt idx="8">
                  <c:v>0.72955029437554808</c:v>
                </c:pt>
                <c:pt idx="9">
                  <c:v>0.74757033632253311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C6-40B4-9C9A-7CF05AF8C49C}"/>
            </c:ext>
          </c:extLst>
        </c:ser>
        <c:ser>
          <c:idx val="2"/>
          <c:order val="2"/>
          <c:tx>
            <c:strRef>
              <c:f>Sheet1!$D$43</c:f>
              <c:strCache>
                <c:ptCount val="1"/>
                <c:pt idx="0">
                  <c:v>Scotland (1st/2.1)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5660676816218802E-2"/>
                  <c:y val="-3.8043591620070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DAE-41C0-8131-473C9646D67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AE-41C0-8131-473C9646D67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AE-41C0-8131-473C9646D67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DAE-41C0-8131-473C9646D67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DAE-41C0-8131-473C9646D67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DAE-41C0-8131-473C9646D67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DAE-41C0-8131-473C9646D67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DAE-41C0-8131-473C9646D67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DAE-41C0-8131-473C9646D674}"/>
                </c:ext>
              </c:extLst>
            </c:dLbl>
            <c:dLbl>
              <c:idx val="9"/>
              <c:layout>
                <c:manualLayout>
                  <c:x val="-6.8534187994742759E-3"/>
                  <c:y val="-3.3982073941632746E-2"/>
                </c:manualLayout>
              </c:layout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76763588554277E-2"/>
                      <c:h val="4.90100030552631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8DAE-41C0-8131-473C9646D674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Sheet1!$A$44:$A$53</c:f>
              <c:strCache>
                <c:ptCount val="10"/>
                <c:pt idx="0">
                  <c:v>2007/08</c:v>
                </c:pt>
                <c:pt idx="1">
                  <c:v>2008/09</c:v>
                </c:pt>
                <c:pt idx="2">
                  <c:v>2009/10</c:v>
                </c:pt>
                <c:pt idx="3">
                  <c:v>2010/11</c:v>
                </c:pt>
                <c:pt idx="4">
                  <c:v>2011/12</c:v>
                </c:pt>
                <c:pt idx="5">
                  <c:v>2012/13</c:v>
                </c:pt>
                <c:pt idx="6">
                  <c:v>2013/14</c:v>
                </c:pt>
                <c:pt idx="7">
                  <c:v>2014/15</c:v>
                </c:pt>
                <c:pt idx="8">
                  <c:v>2015/16</c:v>
                </c:pt>
                <c:pt idx="9">
                  <c:v>2016/17</c:v>
                </c:pt>
              </c:strCache>
            </c:strRef>
          </c:cat>
          <c:val>
            <c:numRef>
              <c:f>Sheet1!$D$44:$D$53</c:f>
              <c:numCache>
                <c:formatCode>0%</c:formatCode>
                <c:ptCount val="10"/>
                <c:pt idx="0">
                  <c:v>0.68258706467661689</c:v>
                </c:pt>
                <c:pt idx="1">
                  <c:v>0.68551983102558089</c:v>
                </c:pt>
                <c:pt idx="2">
                  <c:v>0.6934892251260889</c:v>
                </c:pt>
                <c:pt idx="3">
                  <c:v>0.6994157108850898</c:v>
                </c:pt>
                <c:pt idx="4">
                  <c:v>0.71338516495061988</c:v>
                </c:pt>
                <c:pt idx="5">
                  <c:v>0.72071540880503149</c:v>
                </c:pt>
                <c:pt idx="6">
                  <c:v>0.74362065501306007</c:v>
                </c:pt>
                <c:pt idx="7">
                  <c:v>0.76163361476536418</c:v>
                </c:pt>
                <c:pt idx="8">
                  <c:v>0.77940903177847987</c:v>
                </c:pt>
                <c:pt idx="9">
                  <c:v>0.78378378378378377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C6-40B4-9C9A-7CF05AF8C49C}"/>
            </c:ext>
          </c:extLst>
        </c:ser>
        <c:ser>
          <c:idx val="3"/>
          <c:order val="3"/>
          <c:tx>
            <c:strRef>
              <c:f>Sheet1!$E$43</c:f>
              <c:strCache>
                <c:ptCount val="1"/>
                <c:pt idx="0">
                  <c:v>Wales (1st/2.1)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205986610143609E-2"/>
                  <c:y val="-2.0443399064488225E-2"/>
                </c:manualLayout>
              </c:layout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76763588554277E-2"/>
                      <c:h val="4.90100030552631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7-8DAE-41C0-8131-473C9646D67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AE-41C0-8131-473C9646D67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AE-41C0-8131-473C9646D67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DAE-41C0-8131-473C9646D67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DAE-41C0-8131-473C9646D67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DAE-41C0-8131-473C9646D67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DAE-41C0-8131-473C9646D67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DAE-41C0-8131-473C9646D67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DAE-41C0-8131-473C9646D674}"/>
                </c:ext>
              </c:extLst>
            </c:dLbl>
            <c:dLbl>
              <c:idx val="9"/>
              <c:layout>
                <c:manualLayout>
                  <c:x val="-6.8242677447844444E-3"/>
                  <c:y val="3.2357432956375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DAE-41C0-8131-473C9646D674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Sheet1!$A$44:$A$53</c:f>
              <c:strCache>
                <c:ptCount val="10"/>
                <c:pt idx="0">
                  <c:v>2007/08</c:v>
                </c:pt>
                <c:pt idx="1">
                  <c:v>2008/09</c:v>
                </c:pt>
                <c:pt idx="2">
                  <c:v>2009/10</c:v>
                </c:pt>
                <c:pt idx="3">
                  <c:v>2010/11</c:v>
                </c:pt>
                <c:pt idx="4">
                  <c:v>2011/12</c:v>
                </c:pt>
                <c:pt idx="5">
                  <c:v>2012/13</c:v>
                </c:pt>
                <c:pt idx="6">
                  <c:v>2013/14</c:v>
                </c:pt>
                <c:pt idx="7">
                  <c:v>2014/15</c:v>
                </c:pt>
                <c:pt idx="8">
                  <c:v>2015/16</c:v>
                </c:pt>
                <c:pt idx="9">
                  <c:v>2016/17</c:v>
                </c:pt>
              </c:strCache>
            </c:strRef>
          </c:cat>
          <c:val>
            <c:numRef>
              <c:f>Sheet1!$E$44:$E$53</c:f>
              <c:numCache>
                <c:formatCode>0%</c:formatCode>
                <c:ptCount val="10"/>
                <c:pt idx="0">
                  <c:v>0.56503954185983096</c:v>
                </c:pt>
                <c:pt idx="1">
                  <c:v>0.57885858869834128</c:v>
                </c:pt>
                <c:pt idx="2">
                  <c:v>0.57794472766299976</c:v>
                </c:pt>
                <c:pt idx="3">
                  <c:v>0.59915506958250497</c:v>
                </c:pt>
                <c:pt idx="4">
                  <c:v>0.60967144840351684</c:v>
                </c:pt>
                <c:pt idx="5">
                  <c:v>0.62864298724954459</c:v>
                </c:pt>
                <c:pt idx="6">
                  <c:v>0.65456521739130435</c:v>
                </c:pt>
                <c:pt idx="7">
                  <c:v>0.66966824644549761</c:v>
                </c:pt>
                <c:pt idx="8">
                  <c:v>0.70252862595419852</c:v>
                </c:pt>
                <c:pt idx="9">
                  <c:v>0.71373175182481752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C6-40B4-9C9A-7CF05AF8C49C}"/>
            </c:ext>
          </c:extLst>
        </c:ser>
        <c:ser>
          <c:idx val="4"/>
          <c:order val="4"/>
          <c:tx>
            <c:strRef>
              <c:f>Sheet1!$F$43</c:f>
              <c:strCache>
                <c:ptCount val="1"/>
                <c:pt idx="0">
                  <c:v>Northern Ireland (1st/2.1)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5660676816218802E-2"/>
                  <c:y val="-2.4505001527631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DAE-41C0-8131-473C9646D67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AE-41C0-8131-473C9646D67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AE-41C0-8131-473C9646D67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AE-41C0-8131-473C9646D67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AE-41C0-8131-473C9646D67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DAE-41C0-8131-473C9646D67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DAE-41C0-8131-473C9646D67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DAE-41C0-8131-473C9646D67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DAE-41C0-8131-473C9646D674}"/>
                </c:ext>
              </c:extLst>
            </c:dLbl>
            <c:dLbl>
              <c:idx val="9"/>
              <c:layout>
                <c:manualLayout>
                  <c:x val="-7.7322734422675338E-3"/>
                  <c:y val="-1.3674168229655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447962212755488E-2"/>
                      <c:h val="5.17177380306920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2-8DAE-41C0-8131-473C9646D674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Sheet1!$A$44:$A$53</c:f>
              <c:strCache>
                <c:ptCount val="10"/>
                <c:pt idx="0">
                  <c:v>2007/08</c:v>
                </c:pt>
                <c:pt idx="1">
                  <c:v>2008/09</c:v>
                </c:pt>
                <c:pt idx="2">
                  <c:v>2009/10</c:v>
                </c:pt>
                <c:pt idx="3">
                  <c:v>2010/11</c:v>
                </c:pt>
                <c:pt idx="4">
                  <c:v>2011/12</c:v>
                </c:pt>
                <c:pt idx="5">
                  <c:v>2012/13</c:v>
                </c:pt>
                <c:pt idx="6">
                  <c:v>2013/14</c:v>
                </c:pt>
                <c:pt idx="7">
                  <c:v>2014/15</c:v>
                </c:pt>
                <c:pt idx="8">
                  <c:v>2015/16</c:v>
                </c:pt>
                <c:pt idx="9">
                  <c:v>2016/17</c:v>
                </c:pt>
              </c:strCache>
            </c:strRef>
          </c:cat>
          <c:val>
            <c:numRef>
              <c:f>Sheet1!$F$44:$F$53</c:f>
              <c:numCache>
                <c:formatCode>0%</c:formatCode>
                <c:ptCount val="10"/>
                <c:pt idx="0">
                  <c:v>0.65179677819083026</c:v>
                </c:pt>
                <c:pt idx="1">
                  <c:v>0.63309776207302704</c:v>
                </c:pt>
                <c:pt idx="2">
                  <c:v>0.65823565700185072</c:v>
                </c:pt>
                <c:pt idx="3">
                  <c:v>0.68075709779179816</c:v>
                </c:pt>
                <c:pt idx="4">
                  <c:v>0.65162764134780127</c:v>
                </c:pt>
                <c:pt idx="5">
                  <c:v>0.68475157053112512</c:v>
                </c:pt>
                <c:pt idx="6">
                  <c:v>0.70794392523364491</c:v>
                </c:pt>
                <c:pt idx="7">
                  <c:v>0.71221416620189626</c:v>
                </c:pt>
                <c:pt idx="8">
                  <c:v>0.74398249452954046</c:v>
                </c:pt>
                <c:pt idx="9">
                  <c:v>0.76203067160232685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C6-40B4-9C9A-7CF05AF8C49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60619024"/>
        <c:axId val="7606223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Sheet1!$B$43</c15:sqref>
                        </c15:formulaRef>
                      </c:ext>
                    </c:extLst>
                    <c:strCache>
                      <c:ptCount val="1"/>
                      <c:pt idx="0">
                        <c:v>UK (1st/2.1)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Sheet1!$A$44:$A$53</c15:sqref>
                        </c15:formulaRef>
                      </c:ext>
                    </c:extLst>
                    <c:strCache>
                      <c:ptCount val="10"/>
                      <c:pt idx="0">
                        <c:v>2007/08</c:v>
                      </c:pt>
                      <c:pt idx="1">
                        <c:v>2008/09</c:v>
                      </c:pt>
                      <c:pt idx="2">
                        <c:v>2009/10</c:v>
                      </c:pt>
                      <c:pt idx="3">
                        <c:v>2010/11</c:v>
                      </c:pt>
                      <c:pt idx="4">
                        <c:v>2011/12</c:v>
                      </c:pt>
                      <c:pt idx="5">
                        <c:v>2012/13</c:v>
                      </c:pt>
                      <c:pt idx="6">
                        <c:v>2013/14</c:v>
                      </c:pt>
                      <c:pt idx="7">
                        <c:v>2014/15</c:v>
                      </c:pt>
                      <c:pt idx="8">
                        <c:v>2015/16</c:v>
                      </c:pt>
                      <c:pt idx="9">
                        <c:v>2016/17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Sheet1!$B$44:$B$53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0.61388753848646893</c:v>
                      </c:pt>
                      <c:pt idx="1">
                        <c:v>0.62106936088091724</c:v>
                      </c:pt>
                      <c:pt idx="2">
                        <c:v>0.62661439114391149</c:v>
                      </c:pt>
                      <c:pt idx="3">
                        <c:v>0.6387505460899956</c:v>
                      </c:pt>
                      <c:pt idx="4">
                        <c:v>0.65893430697010458</c:v>
                      </c:pt>
                      <c:pt idx="5">
                        <c:v>0.67879027997886954</c:v>
                      </c:pt>
                      <c:pt idx="6">
                        <c:v>0.70206661189407826</c:v>
                      </c:pt>
                      <c:pt idx="7">
                        <c:v>0.71532177617211723</c:v>
                      </c:pt>
                      <c:pt idx="8">
                        <c:v>0.73195068158265353</c:v>
                      </c:pt>
                      <c:pt idx="9">
                        <c:v>0.74856749065199912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43C6-40B4-9C9A-7CF05AF8C49C}"/>
                  </c:ext>
                </c:extLst>
              </c15:ser>
            </c15:filteredLineSeries>
          </c:ext>
        </c:extLst>
      </c:lineChart>
      <c:catAx>
        <c:axId val="76061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622304"/>
        <c:crosses val="autoZero"/>
        <c:auto val="1"/>
        <c:lblAlgn val="ctr"/>
        <c:lblOffset val="100"/>
        <c:noMultiLvlLbl val="0"/>
      </c:catAx>
      <c:valAx>
        <c:axId val="760622304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chemeClr val="tx2"/>
                    </a:solidFill>
                  </a:rPr>
                  <a:t>Degrees awarded (% of classified degrees)</a:t>
                </a:r>
              </a:p>
            </c:rich>
          </c:tx>
          <c:layout>
            <c:manualLayout>
              <c:xMode val="edge"/>
              <c:yMode val="edge"/>
              <c:x val="1.4775203306699354E-2"/>
              <c:y val="7.823115400466540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61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Classification boundaries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'TC0.1'!$C$5</c:f>
              <c:strCache>
                <c:ptCount val="1"/>
                <c:pt idx="0">
                  <c:v>Fail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B9-49EC-870E-4349EC407E7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GB" dirty="0"/>
                      <a:t>40% of the range is not used to classify degrees at all.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B9-49EC-870E-4349EC407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'TC0.1'!$B$6</c:f>
              <c:strCache>
                <c:ptCount val="1"/>
                <c:pt idx="0">
                  <c:v>Classification Boundaries</c:v>
                </c:pt>
              </c:strCache>
            </c:strRef>
          </c:cat>
          <c:val>
            <c:numRef>
              <c:f>'TC0.1'!$C$6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B9-49EC-870E-4349EC407E73}"/>
            </c:ext>
          </c:extLst>
        </c:ser>
        <c:ser>
          <c:idx val="1"/>
          <c:order val="1"/>
          <c:tx>
            <c:strRef>
              <c:f>'TC0.1'!$D$5</c:f>
              <c:strCache>
                <c:ptCount val="1"/>
                <c:pt idx="0">
                  <c:v>Third class or Pass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'TC0.1'!$B$6</c:f>
              <c:strCache>
                <c:ptCount val="1"/>
                <c:pt idx="0">
                  <c:v>Classification Boundaries</c:v>
                </c:pt>
              </c:strCache>
            </c:strRef>
          </c:cat>
          <c:val>
            <c:numRef>
              <c:f>'TC0.1'!$D$6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B9-49EC-870E-4349EC407E73}"/>
            </c:ext>
          </c:extLst>
        </c:ser>
        <c:ser>
          <c:idx val="2"/>
          <c:order val="2"/>
          <c:tx>
            <c:strRef>
              <c:f>'TC0.1'!$E$5</c:f>
              <c:strCache>
                <c:ptCount val="1"/>
                <c:pt idx="0">
                  <c:v>Lower Second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'TC0.1'!$B$6</c:f>
              <c:strCache>
                <c:ptCount val="1"/>
                <c:pt idx="0">
                  <c:v>Classification Boundaries</c:v>
                </c:pt>
              </c:strCache>
            </c:strRef>
          </c:cat>
          <c:val>
            <c:numRef>
              <c:f>'TC0.1'!$E$6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B9-49EC-870E-4349EC407E73}"/>
            </c:ext>
          </c:extLst>
        </c:ser>
        <c:ser>
          <c:idx val="3"/>
          <c:order val="3"/>
          <c:tx>
            <c:strRef>
              <c:f>'TC0.1'!$F$5</c:f>
              <c:strCache>
                <c:ptCount val="1"/>
                <c:pt idx="0">
                  <c:v>Upper Second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'TC0.1'!$B$6</c:f>
              <c:strCache>
                <c:ptCount val="1"/>
                <c:pt idx="0">
                  <c:v>Classification Boundaries</c:v>
                </c:pt>
              </c:strCache>
            </c:strRef>
          </c:cat>
          <c:val>
            <c:numRef>
              <c:f>'TC0.1'!$F$6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B9-49EC-870E-4349EC407E73}"/>
            </c:ext>
          </c:extLst>
        </c:ser>
        <c:ser>
          <c:idx val="4"/>
          <c:order val="4"/>
          <c:tx>
            <c:strRef>
              <c:f>'TC0.1'!$G$5</c:f>
              <c:strCache>
                <c:ptCount val="1"/>
                <c:pt idx="0">
                  <c:v>First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'TC0.1'!$B$6</c:f>
              <c:strCache>
                <c:ptCount val="1"/>
                <c:pt idx="0">
                  <c:v>Classification Boundaries</c:v>
                </c:pt>
              </c:strCache>
            </c:strRef>
          </c:cat>
          <c:val>
            <c:numRef>
              <c:f>'TC0.1'!$G$6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FB9-49EC-870E-4349EC407E7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7314016"/>
        <c:axId val="357313688"/>
      </c:barChart>
      <c:catAx>
        <c:axId val="35731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313688"/>
        <c:crosses val="autoZero"/>
        <c:auto val="1"/>
        <c:lblAlgn val="ctr"/>
        <c:lblOffset val="100"/>
        <c:noMultiLvlLbl val="0"/>
      </c:catAx>
      <c:valAx>
        <c:axId val="357313688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731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0F489-B0FF-4B2A-B204-38983947BE5D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9CB5A-6A80-4E06-B998-491CA9D2F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9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E665A-341F-49A0-B7C6-BBB0BF398A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5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UK as a whole, the number of upper degrees awarded between 2007/08 and 2016/17 has grown by 55%, driven by an increase in the number of students being awarded first class honours (an increase of 145%). 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proportion of first class honours awarded has doubled, from 13% to 26% of all classified degrees.</a:t>
            </a:r>
          </a:p>
          <a:p>
            <a:endParaRPr lang="en-GB" dirty="0"/>
          </a:p>
          <a:p>
            <a:r>
              <a:rPr lang="en-GB" dirty="0"/>
              <a:t>From analysis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conducted on sample of 125 institutions awarding at least 500 classified degrees in 2016/17: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average percentage of upper degrees awarded in 2016/17 was 74%, ranging from 52% to 94%. 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average percentage point change in the proportion of good degrees between 2010/11 and 2016/17 was 11 points, ranging from a fall of 11 points to an increase of 34 points. There was an increase in the proportion of firsts, from 15% to 25%.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54% of institutions had an increase in the proportion of upper degrees of 10 points of more over the period.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CB5A-6A80-4E06-B998-491CA9D2F35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08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does this pattern tell us about grade profiles?</a:t>
            </a:r>
          </a:p>
          <a:p>
            <a:r>
              <a:rPr lang="en-GB" dirty="0"/>
              <a:t>Split between improvement and inflation?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CB5A-6A80-4E06-B998-491CA9D2F35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E665A-341F-49A0-B7C6-BBB0BF398AD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49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CB5A-6A80-4E06-B998-491CA9D2F35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61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Charlotte – could you add in number of respondents?</a:t>
            </a:r>
          </a:p>
          <a:p>
            <a:r>
              <a:rPr lang="en-GB" dirty="0"/>
              <a:t>Should we add in Ray’s work too?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CB5A-6A80-4E06-B998-491CA9D2F35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102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655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CB5A-6A80-4E06-B998-491CA9D2F35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77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o pri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03263" y="4059238"/>
            <a:ext cx="8007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5905" y="3186785"/>
            <a:ext cx="8124599" cy="707886"/>
          </a:xfrm>
        </p:spPr>
        <p:txBody>
          <a:bodyPr anchor="t">
            <a:spAutoFit/>
          </a:bodyPr>
          <a:lstStyle>
            <a:lvl1pPr algn="l">
              <a:defRPr sz="4000" spc="-8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Is it time to review your website?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85905" y="4233149"/>
            <a:ext cx="8124599" cy="1752600"/>
          </a:xfrm>
        </p:spPr>
        <p:txBody>
          <a:bodyPr/>
          <a:lstStyle>
            <a:lvl1pPr marL="0" indent="0" algn="l">
              <a:buNone/>
              <a:defRPr sz="2200" spc="-8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76663"/>
            <a:ext cx="1657349" cy="1268994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349BD6-DDFF-BC46-9C28-26114956B1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493" y="231838"/>
            <a:ext cx="1871011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27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67642"/>
            <a:ext cx="7247467" cy="882473"/>
          </a:xfrm>
          <a:ln>
            <a:noFill/>
          </a:ln>
        </p:spPr>
        <p:txBody>
          <a:bodyPr lIns="0"/>
          <a:lstStyle>
            <a:lvl1pPr>
              <a:defRPr sz="36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B03A60-9131-4288-8B15-6CFA0BCE6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26" y="188736"/>
            <a:ext cx="1109690" cy="8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4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27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67642"/>
            <a:ext cx="7247467" cy="882473"/>
          </a:xfrm>
          <a:ln>
            <a:noFill/>
          </a:ln>
        </p:spPr>
        <p:txBody>
          <a:bodyPr lIns="0"/>
          <a:lstStyle>
            <a:lvl1pPr>
              <a:defRPr sz="36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7200" y="1538288"/>
            <a:ext cx="8229600" cy="4600575"/>
          </a:xfrm>
        </p:spPr>
        <p:txBody>
          <a:bodyPr rtlCol="0"/>
          <a:lstStyle/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4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CDC734-90A2-408C-B560-721B18FAA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26" y="188736"/>
            <a:ext cx="1109690" cy="8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72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BC96E26-22BD-432D-9034-D890351EA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</p:spTree>
    <p:extLst>
      <p:ext uri="{BB962C8B-B14F-4D97-AF65-F5344CB8AC3E}">
        <p14:creationId xmlns:p14="http://schemas.microsoft.com/office/powerpoint/2010/main" val="38404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19063"/>
            <a:ext cx="7246938" cy="882650"/>
          </a:xfrm>
          <a:prstGeom prst="rect">
            <a:avLst/>
          </a:prstGeom>
          <a:ln>
            <a:noFill/>
          </a:ln>
        </p:spPr>
        <p:txBody>
          <a:bodyPr lIns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3600">
                <a:solidFill>
                  <a:schemeClr val="bg1"/>
                </a:solidFill>
              </a:rPr>
              <a:t>Enter heading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spc="-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 i="0" spc="-8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570111" y="273049"/>
            <a:ext cx="5116689" cy="5853113"/>
          </a:xfrm>
        </p:spPr>
        <p:txBody>
          <a:bodyPr anchor="ctr"/>
          <a:lstStyle>
            <a:lvl1pPr marL="342900" indent="-342900">
              <a:buClr>
                <a:schemeClr val="accent1"/>
              </a:buClr>
              <a:buFont typeface="Lucida Grande"/>
              <a:buChar char="»"/>
              <a:defRPr sz="2400">
                <a:solidFill>
                  <a:schemeClr val="accent4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20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20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20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2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EDA361-4538-4990-B353-0B9922040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</p:spTree>
    <p:extLst>
      <p:ext uri="{BB962C8B-B14F-4D97-AF65-F5344CB8AC3E}">
        <p14:creationId xmlns:p14="http://schemas.microsoft.com/office/powerpoint/2010/main" val="572731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67544" y="549052"/>
            <a:ext cx="8136904" cy="647700"/>
          </a:xfrm>
          <a:prstGeom prst="rect">
            <a:avLst/>
          </a:prstGeom>
        </p:spPr>
        <p:txBody>
          <a:bodyPr/>
          <a:lstStyle>
            <a:lvl1pPr marL="0">
              <a:buFontTx/>
              <a:buNone/>
              <a:defRPr sz="27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Heading</a:t>
            </a:r>
            <a:endParaRPr lang="en-GB"/>
          </a:p>
        </p:txBody>
      </p:sp>
      <p:pic>
        <p:nvPicPr>
          <p:cNvPr id="22" name="Picture 21" descr="qaa_4 co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544" y="6153377"/>
            <a:ext cx="1008112" cy="37196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7544" y="1340768"/>
            <a:ext cx="8136904" cy="4536504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 marL="557213" indent="-214313">
              <a:buFont typeface="Arial" panose="020B0604020202020204" pitchFamily="34" charset="0"/>
              <a:buChar char="-"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281738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5" y="1306302"/>
            <a:ext cx="4936885" cy="553998"/>
          </a:xfrm>
        </p:spPr>
        <p:txBody>
          <a:bodyPr anchor="t">
            <a:spAutoFit/>
          </a:bodyPr>
          <a:lstStyle>
            <a:lvl1pPr algn="l">
              <a:defRPr sz="3000" spc="-8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905" y="3091823"/>
            <a:ext cx="4936885" cy="1752600"/>
          </a:xfrm>
        </p:spPr>
        <p:txBody>
          <a:bodyPr/>
          <a:lstStyle>
            <a:lvl1pPr marL="0" indent="0" algn="l">
              <a:buNone/>
              <a:defRPr sz="2200" spc="-8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C0CB66-560E-4150-AAD0-798543565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76663"/>
            <a:ext cx="1657349" cy="126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7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nd chapt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281738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5" y="1306302"/>
            <a:ext cx="4936885" cy="553998"/>
          </a:xfrm>
        </p:spPr>
        <p:txBody>
          <a:bodyPr anchor="t">
            <a:spAutoFit/>
          </a:bodyPr>
          <a:lstStyle>
            <a:lvl1pPr algn="l">
              <a:defRPr sz="3000" spc="-8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905" y="3091823"/>
            <a:ext cx="4936885" cy="1752600"/>
          </a:xfrm>
        </p:spPr>
        <p:txBody>
          <a:bodyPr/>
          <a:lstStyle>
            <a:lvl1pPr marL="0" indent="0" algn="l">
              <a:buNone/>
              <a:defRPr sz="2200" spc="-8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FB9BCA-2DD3-4A27-AADB-7FFDB05FA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76663"/>
            <a:ext cx="1657349" cy="126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70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rd chapter slide - printer friend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281738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5" y="1306302"/>
            <a:ext cx="4936885" cy="553998"/>
          </a:xfrm>
        </p:spPr>
        <p:txBody>
          <a:bodyPr anchor="t">
            <a:spAutoFit/>
          </a:bodyPr>
          <a:lstStyle>
            <a:lvl1pPr algn="l">
              <a:defRPr sz="30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rgbClr val="818A8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818A8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7A7FDD-A0A7-4096-B732-4F72672A8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8" y="80919"/>
            <a:ext cx="1660627" cy="1273147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85905" y="3091823"/>
            <a:ext cx="4936885" cy="1752600"/>
          </a:xfrm>
        </p:spPr>
        <p:txBody>
          <a:bodyPr/>
          <a:lstStyle>
            <a:lvl1pPr marL="0" indent="0" algn="l">
              <a:buNone/>
              <a:defRPr sz="2200" spc="-8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3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27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2331"/>
            <a:ext cx="5493774" cy="882473"/>
          </a:xfrm>
          <a:ln>
            <a:noFill/>
          </a:ln>
        </p:spPr>
        <p:txBody>
          <a:bodyPr lIns="0"/>
          <a:lstStyle>
            <a:lvl1pPr>
              <a:defRPr sz="36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342900" indent="-342900">
              <a:buClr>
                <a:schemeClr val="accent1"/>
              </a:buClr>
              <a:buFont typeface="Lucida Grande"/>
              <a:buChar char="»"/>
              <a:defRPr sz="2000" spc="-80">
                <a:solidFill>
                  <a:schemeClr val="accent4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 spc="-8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E6C259-6A39-4819-8017-30AD3B5B67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26" y="188736"/>
            <a:ext cx="1109690" cy="8496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B8E467-7D56-9747-8AA1-B1CF30B846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509" y="322347"/>
            <a:ext cx="1426978" cy="58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27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608667"/>
            <a:ext cx="4040188" cy="4517496"/>
          </a:xfrm>
        </p:spPr>
        <p:txBody>
          <a:bodyPr anchor="ctr"/>
          <a:lstStyle>
            <a:lvl1pPr marL="342900" indent="-342900">
              <a:buClr>
                <a:schemeClr val="accent1"/>
              </a:buClr>
              <a:buFont typeface="Lucida Grande"/>
              <a:buChar char="»"/>
              <a:defRPr sz="2000" spc="-80">
                <a:solidFill>
                  <a:schemeClr val="accent4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 spc="-8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645025" y="1608667"/>
            <a:ext cx="4041775" cy="4517496"/>
          </a:xfrm>
        </p:spPr>
        <p:txBody>
          <a:bodyPr anchor="ctr"/>
          <a:lstStyle>
            <a:lvl1pPr marL="342900" indent="-342900">
              <a:buClr>
                <a:schemeClr val="accent1"/>
              </a:buClr>
              <a:buFont typeface="Lucida Grande"/>
              <a:buChar char="»"/>
              <a:defRPr sz="2000" spc="-80">
                <a:solidFill>
                  <a:schemeClr val="accent4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 spc="-8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167642"/>
            <a:ext cx="5434781" cy="882473"/>
          </a:xfrm>
          <a:ln>
            <a:noFill/>
          </a:ln>
        </p:spPr>
        <p:txBody>
          <a:bodyPr lIns="0"/>
          <a:lstStyle>
            <a:lvl1pPr>
              <a:defRPr sz="36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478202-D85D-4BD4-B773-501726ECC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26" y="188736"/>
            <a:ext cx="1109690" cy="8496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C7B42D-5987-4B43-A613-9262CF0FCB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509" y="322347"/>
            <a:ext cx="1426978" cy="58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27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67642"/>
            <a:ext cx="7247467" cy="882473"/>
          </a:xfrm>
          <a:ln>
            <a:noFill/>
          </a:ln>
        </p:spPr>
        <p:txBody>
          <a:bodyPr lIns="0"/>
          <a:lstStyle>
            <a:lvl1pPr>
              <a:defRPr sz="36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 spc="-8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 spc="-8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200" y="2342443"/>
            <a:ext cx="4040188" cy="3783719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Lucida Grande"/>
              <a:buChar char="»"/>
              <a:defRPr sz="2000" spc="-80" baseline="0">
                <a:solidFill>
                  <a:schemeClr val="accent4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 spc="-8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645025" y="2342443"/>
            <a:ext cx="4041775" cy="3783719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Lucida Grande"/>
              <a:buChar char="»"/>
              <a:defRPr sz="2000" spc="-80">
                <a:solidFill>
                  <a:schemeClr val="accent4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 spc="-8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 spc="-8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5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336D4E-2A7B-453C-88EA-7B876BCA2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26" y="188736"/>
            <a:ext cx="1109690" cy="8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3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27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38488" y="1535113"/>
            <a:ext cx="0" cy="4541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1700" y="1535113"/>
            <a:ext cx="0" cy="4541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457200" y="1454150"/>
            <a:ext cx="1552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7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3300413" y="1470025"/>
            <a:ext cx="1552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7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6157913" y="1470025"/>
            <a:ext cx="1552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7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67642"/>
            <a:ext cx="7247467" cy="882473"/>
          </a:xfrm>
          <a:ln>
            <a:noFill/>
          </a:ln>
        </p:spPr>
        <p:txBody>
          <a:bodyPr lIns="0"/>
          <a:lstStyle>
            <a:lvl1pPr>
              <a:defRPr sz="36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199" y="2604151"/>
            <a:ext cx="2517113" cy="3472202"/>
          </a:xfrm>
        </p:spPr>
        <p:txBody>
          <a:bodyPr/>
          <a:lstStyle>
            <a:lvl1pPr marL="0" indent="0">
              <a:buClr>
                <a:schemeClr val="accent1"/>
              </a:buClr>
              <a:buFontTx/>
              <a:buNone/>
              <a:defRPr sz="1700" spc="-80">
                <a:solidFill>
                  <a:schemeClr val="accent3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3300817" y="2604151"/>
            <a:ext cx="2517113" cy="3472202"/>
          </a:xfrm>
        </p:spPr>
        <p:txBody>
          <a:bodyPr/>
          <a:lstStyle>
            <a:lvl1pPr marL="0" indent="0">
              <a:buClr>
                <a:schemeClr val="accent1"/>
              </a:buClr>
              <a:buFontTx/>
              <a:buNone/>
              <a:defRPr sz="1700" spc="-80">
                <a:solidFill>
                  <a:schemeClr val="accent3"/>
                </a:solidFill>
              </a:defRPr>
            </a:lvl1pPr>
            <a:lvl2pPr marL="383850" indent="0">
              <a:buClr>
                <a:schemeClr val="accent2"/>
              </a:buClr>
              <a:buSzPct val="85000"/>
              <a:buFont typeface="Lucida Grande"/>
              <a:buNone/>
              <a:defRPr sz="18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1"/>
          </p:nvPr>
        </p:nvSpPr>
        <p:spPr>
          <a:xfrm>
            <a:off x="6157363" y="2604151"/>
            <a:ext cx="2517113" cy="3472202"/>
          </a:xfrm>
        </p:spPr>
        <p:txBody>
          <a:bodyPr/>
          <a:lstStyle>
            <a:lvl1pPr marL="0" indent="0">
              <a:buClr>
                <a:schemeClr val="accent1"/>
              </a:buClr>
              <a:buFontTx/>
              <a:buNone/>
              <a:defRPr sz="1700" spc="-80">
                <a:solidFill>
                  <a:schemeClr val="accent3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22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23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ILM Example presentation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44CB56-6114-45B1-A243-C46AF4A868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26" y="188736"/>
            <a:ext cx="1109690" cy="8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8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oin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271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46338" y="1535113"/>
            <a:ext cx="0" cy="4541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457200" y="1454150"/>
            <a:ext cx="1552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7200" b="1" dirty="0">
                <a:solidFill>
                  <a:schemeClr val="tx1"/>
                </a:solidFill>
              </a:rPr>
              <a:t>1.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600575" y="1535113"/>
            <a:ext cx="0" cy="4541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2578100" y="1454150"/>
            <a:ext cx="1552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7200" b="1" dirty="0">
                <a:solidFill>
                  <a:schemeClr val="tx1"/>
                </a:solidFill>
              </a:rPr>
              <a:t>2.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759575" y="1585913"/>
            <a:ext cx="0" cy="4540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4768849" y="1504950"/>
            <a:ext cx="1552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7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6910388" y="1466850"/>
            <a:ext cx="1552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7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67642"/>
            <a:ext cx="7247467" cy="882473"/>
          </a:xfrm>
          <a:ln>
            <a:noFill/>
          </a:ln>
        </p:spPr>
        <p:txBody>
          <a:bodyPr lIns="0"/>
          <a:lstStyle>
            <a:lvl1pPr>
              <a:defRPr sz="36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199" y="2604151"/>
            <a:ext cx="1841864" cy="3472202"/>
          </a:xfrm>
        </p:spPr>
        <p:txBody>
          <a:bodyPr/>
          <a:lstStyle>
            <a:lvl1pPr marL="0" indent="0">
              <a:buClr>
                <a:schemeClr val="accent1"/>
              </a:buClr>
              <a:buFontTx/>
              <a:buNone/>
              <a:defRPr sz="1600" spc="-80">
                <a:solidFill>
                  <a:schemeClr val="accent3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18"/>
          </p:nvPr>
        </p:nvSpPr>
        <p:spPr>
          <a:xfrm>
            <a:off x="2578264" y="2604151"/>
            <a:ext cx="1841864" cy="3472202"/>
          </a:xfrm>
        </p:spPr>
        <p:txBody>
          <a:bodyPr/>
          <a:lstStyle>
            <a:lvl1pPr marL="0" indent="0">
              <a:buClr>
                <a:schemeClr val="accent1"/>
              </a:buClr>
              <a:buFontTx/>
              <a:buNone/>
              <a:defRPr sz="1600" spc="-80">
                <a:solidFill>
                  <a:schemeClr val="accent3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9"/>
          </p:nvPr>
        </p:nvSpPr>
        <p:spPr>
          <a:xfrm>
            <a:off x="4769402" y="2654442"/>
            <a:ext cx="1841864" cy="3472202"/>
          </a:xfrm>
        </p:spPr>
        <p:txBody>
          <a:bodyPr/>
          <a:lstStyle>
            <a:lvl1pPr marL="0" indent="0">
              <a:buClr>
                <a:schemeClr val="accent1"/>
              </a:buClr>
              <a:buFontTx/>
              <a:buNone/>
              <a:defRPr sz="1600" spc="-80">
                <a:solidFill>
                  <a:schemeClr val="accent3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20"/>
          </p:nvPr>
        </p:nvSpPr>
        <p:spPr>
          <a:xfrm>
            <a:off x="6910014" y="2616633"/>
            <a:ext cx="1841864" cy="3472202"/>
          </a:xfrm>
        </p:spPr>
        <p:txBody>
          <a:bodyPr/>
          <a:lstStyle>
            <a:lvl1pPr marL="0" indent="0">
              <a:buClr>
                <a:schemeClr val="accent1"/>
              </a:buClr>
              <a:buFontTx/>
              <a:buNone/>
              <a:defRPr sz="1600" spc="-80">
                <a:solidFill>
                  <a:schemeClr val="accent3"/>
                </a:solidFill>
              </a:defRPr>
            </a:lvl1pPr>
            <a:lvl2pPr marL="669600" indent="-28575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2pPr>
            <a:lvl3pPr marL="9288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3pPr>
            <a:lvl4pPr marL="1170000" indent="-228600">
              <a:buClr>
                <a:schemeClr val="accent2"/>
              </a:buClr>
              <a:buSzPct val="85000"/>
              <a:buFont typeface="Lucida Grande"/>
              <a:buChar char="»"/>
              <a:defRPr sz="1800">
                <a:solidFill>
                  <a:schemeClr val="accent3"/>
                </a:solidFill>
              </a:defRPr>
            </a:lvl4pPr>
            <a:lvl5pPr marL="1382400" indent="-228600">
              <a:buClr>
                <a:schemeClr val="accent2"/>
              </a:buClr>
              <a:buSzPct val="85000"/>
              <a:buFont typeface="Arial"/>
              <a:buChar char="»"/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21"/>
          </p:nvPr>
        </p:nvSpPr>
        <p:spPr>
          <a:xfrm>
            <a:off x="663733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A469CE-11EB-4DE3-B600-C39769F60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24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826" y="188736"/>
            <a:ext cx="1109690" cy="8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/>
              <a:t>Bullet point 1 here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281738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818A8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D28BF3-3607-4DDF-9C90-6487747AC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063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Universities UK </a:t>
            </a:r>
            <a:r>
              <a:rPr lang="en-US" dirty="0">
                <a:solidFill>
                  <a:schemeClr val="accent6"/>
                </a:solidFill>
              </a:rPr>
              <a:t>| The voice of universities</a:t>
            </a:r>
          </a:p>
        </p:txBody>
      </p:sp>
    </p:spTree>
    <p:extLst>
      <p:ext uri="{BB962C8B-B14F-4D97-AF65-F5344CB8AC3E}">
        <p14:creationId xmlns:p14="http://schemas.microsoft.com/office/powerpoint/2010/main" val="391727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 spc="-15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7216F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7216F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7216F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77216F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 spc="-150">
          <a:solidFill>
            <a:srgbClr val="1E1E1E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 spc="-150">
          <a:solidFill>
            <a:srgbClr val="1E1E1E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 spc="-150">
          <a:solidFill>
            <a:srgbClr val="1E1E1E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 spc="-150">
          <a:solidFill>
            <a:srgbClr val="1E1E1E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 spc="-150">
          <a:solidFill>
            <a:srgbClr val="1E1E1E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hesa.ac.uk/data-and-analysis/students/chart-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41E0C5-3148-49EA-8CFE-5A551C129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905" y="3186785"/>
            <a:ext cx="8124599" cy="707886"/>
          </a:xfrm>
        </p:spPr>
        <p:txBody>
          <a:bodyPr/>
          <a:lstStyle/>
          <a:p>
            <a:r>
              <a:rPr lang="en-GB" dirty="0"/>
              <a:t>Managing grade profiles	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6CBD65A-0F0D-4E85-904F-A346966385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Friday 14</a:t>
            </a:r>
            <a:r>
              <a:rPr lang="en-GB" baseline="30000" dirty="0"/>
              <a:t>th</a:t>
            </a:r>
            <a:r>
              <a:rPr lang="en-GB" dirty="0"/>
              <a:t> September 2018</a:t>
            </a:r>
          </a:p>
          <a:p>
            <a:r>
              <a:rPr lang="en-GB" dirty="0"/>
              <a:t>Dr Gai Murphy (QAA), Dr Charlotte Snelling (UUK)</a:t>
            </a:r>
          </a:p>
          <a:p>
            <a:endParaRPr lang="en-GB" dirty="0"/>
          </a:p>
          <a:p>
            <a:r>
              <a:rPr lang="en-GB" b="1" dirty="0"/>
              <a:t>Presentation to Quality Strategy Network, 13th Annual Conference: A Regulated Quality Future?, Aston Business School Conference Centre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6EF49-8B64-4D77-AA32-35E223E0FB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0E3D7B-E48D-40E8-9A13-C95E1AC7C91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3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4324-1CDF-4CE8-8F97-C42A1416D78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57201" y="1608667"/>
            <a:ext cx="8229600" cy="4517496"/>
          </a:xfrm>
        </p:spPr>
        <p:txBody>
          <a:bodyPr>
            <a:normAutofit/>
          </a:bodyPr>
          <a:lstStyle/>
          <a:p>
            <a:r>
              <a:rPr lang="en-GB" sz="3600" dirty="0"/>
              <a:t>How could an institution </a:t>
            </a:r>
            <a:r>
              <a:rPr lang="en-GB" sz="3600" b="1" dirty="0"/>
              <a:t>demonstrate</a:t>
            </a:r>
            <a:r>
              <a:rPr lang="en-GB" sz="3600" dirty="0"/>
              <a:t> it is managing its grade profiles?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286536-E66D-45ED-B93E-EC362297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488C1-7DE6-417C-BC5D-05386686A4C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35478202-D85D-4BD4-B773-501726ECC21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7AB42-A53A-4586-AE33-DA829DF8C52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6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AE65AF-9B0D-4802-93DD-92EBFDA3DF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UUK Degree algorithms report recommendations: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3E563-0CF8-403B-84F2-64BC47494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Guidance on design principles should be included as part of the Quality Code.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Institutions should publish explanations for the design of their degree algorithms and update these explanations when adjustments are made. 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External referencing of algorithm design is legitimate, but should be motivated by robust pedagogical practice in the interests of students.</a:t>
            </a:r>
          </a:p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Classification boundaries are clearly defined and institutions should not engage in activity that undermines this existing convention</a:t>
            </a:r>
            <a:r>
              <a:rPr lang="en-GB" dirty="0">
                <a:solidFill>
                  <a:schemeClr val="accent1"/>
                </a:solidFill>
              </a:rPr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Institutions should review their regulations if they assess a student using more than one algorithm or only discount lowest grades.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Degree algorithms should be transparent and accessible</a:t>
            </a:r>
          </a:p>
          <a:p>
            <a:pPr marL="385763" indent="-385763"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Students should be involved in reviews of degree algorithms.  </a:t>
            </a:r>
          </a:p>
        </p:txBody>
      </p:sp>
    </p:spTree>
    <p:extLst>
      <p:ext uri="{BB962C8B-B14F-4D97-AF65-F5344CB8AC3E}">
        <p14:creationId xmlns:p14="http://schemas.microsoft.com/office/powerpoint/2010/main" val="207949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3C30FB6-78A8-42AB-BCD6-EF74B983BA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8788" y="1428746"/>
            <a:ext cx="4040188" cy="451749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Governance</a:t>
            </a:r>
          </a:p>
          <a:p>
            <a:pPr marL="0" indent="0">
              <a:buNone/>
            </a:pPr>
            <a:r>
              <a:rPr lang="en-GB" dirty="0"/>
              <a:t>	Institutional assurance statement</a:t>
            </a:r>
          </a:p>
          <a:p>
            <a:pPr marL="0" indent="0">
              <a:buNone/>
            </a:pPr>
            <a:r>
              <a:rPr lang="en-GB" dirty="0"/>
              <a:t>	KPIs</a:t>
            </a:r>
          </a:p>
          <a:p>
            <a:pPr marL="441325" indent="0">
              <a:buNone/>
            </a:pPr>
            <a:r>
              <a:rPr lang="en-GB" dirty="0"/>
              <a:t>	Sub-committee of GB to oversee assurance of Quality and Standards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b="1" dirty="0"/>
              <a:t>‘Cliff edges’ and borderlines</a:t>
            </a:r>
          </a:p>
          <a:p>
            <a:pPr marL="441325" indent="-441325">
              <a:buNone/>
            </a:pPr>
            <a:r>
              <a:rPr lang="en-GB" dirty="0"/>
              <a:t>	Sector agreed thresholds for classifications </a:t>
            </a:r>
          </a:p>
          <a:p>
            <a:pPr marL="441325" indent="-441325">
              <a:buNone/>
            </a:pPr>
            <a:r>
              <a:rPr lang="en-GB" dirty="0"/>
              <a:t>	</a:t>
            </a:r>
            <a:r>
              <a:rPr lang="en-GB" dirty="0" err="1"/>
              <a:t>Condonement</a:t>
            </a:r>
            <a:r>
              <a:rPr lang="en-GB" dirty="0"/>
              <a:t> and compensation</a:t>
            </a:r>
          </a:p>
          <a:p>
            <a:pPr marL="441325" indent="-441325">
              <a:buNone/>
            </a:pPr>
            <a:r>
              <a:rPr lang="en-GB" dirty="0"/>
              <a:t>	No ‘zone of consideration’ No discussion of marks/uplift</a:t>
            </a:r>
          </a:p>
          <a:p>
            <a:pPr marL="441325" indent="0">
              <a:buNone/>
            </a:pPr>
            <a:r>
              <a:rPr lang="en-GB" dirty="0"/>
              <a:t>	Common approach to considering mitigating circumstances	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954DF5B-39EE-4970-8B2B-8AC0E0CCE4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45026" y="1428746"/>
            <a:ext cx="4041775" cy="45174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900" b="1" dirty="0"/>
              <a:t>Chief external examiners and external examiners</a:t>
            </a:r>
          </a:p>
          <a:p>
            <a:pPr marL="441325" indent="-441325">
              <a:buNone/>
            </a:pPr>
            <a:r>
              <a:rPr lang="en-GB" dirty="0"/>
              <a:t>	Remit and responsibilities of a chief 	External examiner</a:t>
            </a:r>
          </a:p>
          <a:p>
            <a:pPr marL="441325" indent="-441325">
              <a:buNone/>
            </a:pPr>
            <a:r>
              <a:rPr lang="en-GB" dirty="0"/>
              <a:t>	Comparable outcomes with previous years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1900" b="1" dirty="0"/>
              <a:t>Introduction of a common HEAR</a:t>
            </a:r>
          </a:p>
          <a:p>
            <a:pPr marL="0" indent="0">
              <a:buNone/>
            </a:pPr>
            <a:endParaRPr lang="en-GB" sz="1900" b="1" dirty="0"/>
          </a:p>
          <a:p>
            <a:pPr marL="0" indent="0">
              <a:buNone/>
            </a:pPr>
            <a:r>
              <a:rPr lang="en-GB" sz="1900" b="1" dirty="0"/>
              <a:t>Others?</a:t>
            </a:r>
            <a:endParaRPr lang="en-GB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B28DAC-8A9D-407C-8928-4D7CED72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4" y="67112"/>
            <a:ext cx="7486553" cy="983003"/>
          </a:xfrm>
        </p:spPr>
        <p:txBody>
          <a:bodyPr>
            <a:normAutofit/>
          </a:bodyPr>
          <a:lstStyle/>
          <a:p>
            <a:r>
              <a:rPr lang="en-GB" sz="2800" dirty="0"/>
              <a:t>Demonstrating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63E2C-9A7C-40B9-AD06-6895944F24A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6D0E3-27A5-4AAC-BA68-481F80B1F78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B183DC4-14D6-46B1-B0DD-CD6BB88EB40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51208" y="1440251"/>
          <a:ext cx="872196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CEE77-8EC3-445D-A84C-005A38BE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4BE57-EC2B-459B-AB8D-01FA7EA6F2C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F52440-D6B1-4F42-9F0B-ADDBFA78F3BD}"/>
              </a:ext>
            </a:extLst>
          </p:cNvPr>
          <p:cNvSpPr/>
          <p:nvPr/>
        </p:nvSpPr>
        <p:spPr>
          <a:xfrm>
            <a:off x="577781" y="5981575"/>
            <a:ext cx="846097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/>
              <a:t>Source: HESA (2018) ‘Chart 9 - Classified first degree qualifications by class’, </a:t>
            </a:r>
            <a:r>
              <a:rPr lang="en-GB" sz="1050" dirty="0">
                <a:hlinkClick r:id="rId4"/>
              </a:rPr>
              <a:t>https://www.hesa.ac.uk/data-and-analysis/students/chart-9</a:t>
            </a:r>
            <a:r>
              <a:rPr lang="en-GB" sz="1050" dirty="0"/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C4D4D0-D815-431C-B991-197D8D34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Context: Increase in good degrees</a:t>
            </a:r>
          </a:p>
        </p:txBody>
      </p:sp>
    </p:spTree>
    <p:extLst>
      <p:ext uri="{BB962C8B-B14F-4D97-AF65-F5344CB8AC3E}">
        <p14:creationId xmlns:p14="http://schemas.microsoft.com/office/powerpoint/2010/main" val="188011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8D9C0-793A-4563-B61A-8AD706B8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Upper degree awards (1st &amp; 2.1) awarded at UK higher education institutions, 2007/08 to 2016/17, as a proportion of classified degrees awarded, by UK 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730D7-307B-4A20-A75A-3E3DC04B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D577C-77C0-4259-85C9-BF0C6B7D04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DB46E33-0C88-46BF-BC14-372CEC2D8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620725"/>
              </p:ext>
            </p:extLst>
          </p:nvPr>
        </p:nvGraphicFramePr>
        <p:xfrm>
          <a:off x="209725" y="1434517"/>
          <a:ext cx="8558867" cy="4458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B0B7F2C-C749-48B8-818C-B1D6B09D0C27}"/>
              </a:ext>
            </a:extLst>
          </p:cNvPr>
          <p:cNvSpPr/>
          <p:nvPr/>
        </p:nvSpPr>
        <p:spPr>
          <a:xfrm>
            <a:off x="301294" y="5997826"/>
            <a:ext cx="496161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/>
              <a:t>Source: HESA Student record, 2007/08 to 2016/17, accessed through </a:t>
            </a:r>
            <a:r>
              <a:rPr lang="en-GB" sz="1050" dirty="0" err="1"/>
              <a:t>HeidiPlus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34515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5F3C-6C70-4AB4-A268-792066AA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over time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8CEDE-B1CC-4BAC-8EBE-4B90B6A5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2C828-A3C5-4B3C-997A-31294DAC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33977" y="1999829"/>
            <a:ext cx="2133600" cy="365125"/>
          </a:xfrm>
        </p:spPr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C958E-E4D8-4B42-B166-8B2C7E4AA73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026" name="Chart 1" descr="image003">
            <a:extLst>
              <a:ext uri="{FF2B5EF4-FFF2-40B4-BE49-F238E27FC236}">
                <a16:creationId xmlns:a16="http://schemas.microsoft.com/office/drawing/2014/main" id="{4B768357-4FA7-45B6-93B0-56E750224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4844"/>
            <a:ext cx="8229600" cy="492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7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5972B-ACB9-40AD-BE3E-2CB4C966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Issue – degree </a:t>
            </a:r>
            <a:r>
              <a:rPr lang="en-GB" sz="2800" dirty="0"/>
              <a:t>classification</a:t>
            </a:r>
            <a:r>
              <a:rPr lang="en-GB" sz="3200" dirty="0"/>
              <a:t> as a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7088C-7012-4096-84C2-95E6AF544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6956"/>
            <a:ext cx="8229600" cy="4829926"/>
          </a:xfrm>
        </p:spPr>
        <p:txBody>
          <a:bodyPr/>
          <a:lstStyle/>
          <a:p>
            <a:r>
              <a:rPr lang="en-GB" dirty="0"/>
              <a:t>Signal</a:t>
            </a:r>
          </a:p>
          <a:p>
            <a:pPr lvl="1"/>
            <a:r>
              <a:rPr lang="en-GB" dirty="0"/>
              <a:t>used by graduates to indicate prestige and value of their degree</a:t>
            </a:r>
          </a:p>
          <a:p>
            <a:pPr lvl="1"/>
            <a:r>
              <a:rPr lang="en-GB" dirty="0"/>
              <a:t>used by employers and universities to identify the ‘best’ applicants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Among classified first degrees, </a:t>
            </a:r>
            <a:r>
              <a:rPr lang="en-GB" b="1" dirty="0"/>
              <a:t>74.9% of graduates in 2016/17 achieved ‘good honours’ degree, over 290,000 individuals </a:t>
            </a:r>
            <a:r>
              <a:rPr lang="en-GB" dirty="0"/>
              <a:t>- up from 60.2% in 2006/07, when approx. 175,000 graduates (% calculation excludes unclassified) .</a:t>
            </a:r>
          </a:p>
          <a:p>
            <a:endParaRPr lang="en-GB" dirty="0"/>
          </a:p>
          <a:p>
            <a:r>
              <a:rPr lang="en-GB" dirty="0"/>
              <a:t>Upper second class relatively stable; shift is in increase in first class and fall in lower second class. </a:t>
            </a:r>
          </a:p>
          <a:p>
            <a:pPr lvl="1"/>
            <a:r>
              <a:rPr lang="en-GB" dirty="0"/>
              <a:t>In 2016/17, 25.8% graduates awarded first class honours, up from 12.6%</a:t>
            </a:r>
          </a:p>
          <a:p>
            <a:pPr lvl="1"/>
            <a:r>
              <a:rPr lang="en-GB" dirty="0"/>
              <a:t>In 2016/17, 20.3% graduates awarded lower second class honours, down from 31.8%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0D289-10CB-4FFA-A071-A1B0FE6E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984EB-04D7-4D1E-858C-95B7FC46975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3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E47E-801D-4880-B633-6B558D04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Upper degree awards are the norm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07264-2F22-4AD8-8F85-041A5417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53D6C-869D-4267-9027-A4D710B386B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A4A4D3FF-D485-4FBB-A79C-47C11E7F4E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450919"/>
              </p:ext>
            </p:extLst>
          </p:nvPr>
        </p:nvGraphicFramePr>
        <p:xfrm>
          <a:off x="373063" y="144025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D666E586-60B2-4554-821F-D23718297E5C}"/>
              </a:ext>
            </a:extLst>
          </p:cNvPr>
          <p:cNvSpPr/>
          <p:nvPr/>
        </p:nvSpPr>
        <p:spPr>
          <a:xfrm>
            <a:off x="6254449" y="2847833"/>
            <a:ext cx="2190541" cy="17082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42C0A03-F992-4570-B208-E185710FA998}"/>
              </a:ext>
            </a:extLst>
          </p:cNvPr>
          <p:cNvSpPr/>
          <p:nvPr/>
        </p:nvSpPr>
        <p:spPr>
          <a:xfrm>
            <a:off x="6721697" y="2375560"/>
            <a:ext cx="1256043" cy="47227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75% degrees</a:t>
            </a:r>
          </a:p>
        </p:txBody>
      </p:sp>
    </p:spTree>
    <p:extLst>
      <p:ext uri="{BB962C8B-B14F-4D97-AF65-F5344CB8AC3E}">
        <p14:creationId xmlns:p14="http://schemas.microsoft.com/office/powerpoint/2010/main" val="313126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AAF0-D939-47A6-9A19-5C5CD116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Grade inflation - definitions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13B2E-1E7F-4486-A637-97875C65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03" y="1483174"/>
            <a:ext cx="8539993" cy="463911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Improvement:</a:t>
            </a:r>
          </a:p>
          <a:p>
            <a:pPr marL="0" indent="0">
              <a:buNone/>
            </a:pPr>
            <a:r>
              <a:rPr lang="en-GB" sz="1900" dirty="0"/>
              <a:t>The increased awarding of 1</a:t>
            </a:r>
            <a:r>
              <a:rPr lang="en-GB" sz="1900" baseline="30000" dirty="0"/>
              <a:t>st</a:t>
            </a:r>
            <a:r>
              <a:rPr lang="en-GB" sz="1900" dirty="0"/>
              <a:t> and 2.1 honours degrees in response to students performing better in their studies than in the past.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Student-led e.g. increased focus and motivation, strategic choices, better preparedness from school…</a:t>
            </a:r>
          </a:p>
          <a:p>
            <a:r>
              <a:rPr lang="en-GB" sz="1800" dirty="0"/>
              <a:t>Institution-led e.g. investment in facilities, investment in academic and support services, CPD in teaching and learning, attainment gap initiatives, flexible learning, curriculum design…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Inflation:</a:t>
            </a:r>
          </a:p>
          <a:p>
            <a:pPr marL="0" indent="0">
              <a:buNone/>
            </a:pPr>
            <a:r>
              <a:rPr lang="en-GB" sz="1900" dirty="0"/>
              <a:t>The award of a ‘good’ degree classification over an extended period of time without a corresponding increase in student achievement or ability (Rosovsky and Hartley, 2002).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Non-pedagogically driven changes to degree algorithms and borderline mark rules and lowering of expectations in assessment marking, loss of rigour…</a:t>
            </a:r>
          </a:p>
          <a:p>
            <a:r>
              <a:rPr lang="en-GB" sz="1800" dirty="0"/>
              <a:t>League table pressures, student evaluation pressures, market mentality…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6E091-04E8-4C64-816F-46449C5D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F5BB0-1E99-4C49-9186-2A5DB0E3157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6F52C5-ADF1-49AC-8691-144F0DDB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A5CE6D-D3C0-42DE-A3B3-B500B05CF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400" dirty="0"/>
              <a:t>Improve understanding of the factors that have resulted in the increasing proportion of upper degree classifications (1</a:t>
            </a:r>
            <a:r>
              <a:rPr lang="en-GB" sz="2400" baseline="30000" dirty="0"/>
              <a:t>st</a:t>
            </a:r>
            <a:r>
              <a:rPr lang="en-GB" sz="2400" dirty="0"/>
              <a:t> and 2.1) 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Clarify what is considered student improvement and what is inflationary practice, and the relative contribution to observed trends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Improve transparency and consistency of approaches to academic standards, including the management of grade profiles 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Consider longer-term measures that may be needed to protect the usefulness of degree classification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EDBE7-76DA-4C3D-B6C7-FA82C9D3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78202-D85D-4BD4-B773-501726ECC21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7DE6B-D6BA-475C-BB81-94308214EF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0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188C-289F-4203-8D39-EAFF92E5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E733AB-7A2F-4358-B7C7-B99DC99B7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97181"/>
              </p:ext>
            </p:extLst>
          </p:nvPr>
        </p:nvGraphicFramePr>
        <p:xfrm>
          <a:off x="226242" y="1399257"/>
          <a:ext cx="8710367" cy="4821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624">
                  <a:extLst>
                    <a:ext uri="{9D8B030D-6E8A-4147-A177-3AD203B41FA5}">
                      <a16:colId xmlns:a16="http://schemas.microsoft.com/office/drawing/2014/main" val="296271035"/>
                    </a:ext>
                  </a:extLst>
                </a:gridCol>
                <a:gridCol w="5881743">
                  <a:extLst>
                    <a:ext uri="{9D8B030D-6E8A-4147-A177-3AD203B41FA5}">
                      <a16:colId xmlns:a16="http://schemas.microsoft.com/office/drawing/2014/main" val="955520879"/>
                    </a:ext>
                  </a:extLst>
                </a:gridCol>
              </a:tblGrid>
              <a:tr h="3484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96007"/>
                  </a:ext>
                </a:extLst>
              </a:tr>
              <a:tr h="348432">
                <a:tc>
                  <a:txBody>
                    <a:bodyPr/>
                    <a:lstStyle/>
                    <a:p>
                      <a:r>
                        <a:rPr lang="en-GB" dirty="0"/>
                        <a:t>Case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 semi structured interviews with senior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968304"/>
                  </a:ext>
                </a:extLst>
              </a:tr>
              <a:tr h="871079">
                <a:tc>
                  <a:txBody>
                    <a:bodyPr/>
                    <a:lstStyle/>
                    <a:p>
                      <a:r>
                        <a:rPr lang="en-GB" dirty="0"/>
                        <a:t>Consultations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Including QAA </a:t>
                      </a:r>
                      <a:r>
                        <a:rPr lang="en-GB" dirty="0"/>
                        <a:t>conference; Student Advisory Committee; QAA QENs/regional events; </a:t>
                      </a:r>
                      <a:r>
                        <a:rPr lang="en-GB" dirty="0" err="1"/>
                        <a:t>AoC</a:t>
                      </a:r>
                      <a:r>
                        <a:rPr lang="en-GB" dirty="0"/>
                        <a:t>; Institute for Student Employers; CBI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919119"/>
                  </a:ext>
                </a:extLst>
              </a:tr>
              <a:tr h="871079">
                <a:tc>
                  <a:txBody>
                    <a:bodyPr/>
                    <a:lstStyle/>
                    <a:p>
                      <a:r>
                        <a:rPr lang="en-GB" dirty="0"/>
                        <a:t>Student survey (pilot)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Online survey with 105 students and graduates on understanding and perceptions of degree classification system.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207730"/>
                  </a:ext>
                </a:extLst>
              </a:tr>
              <a:tr h="2260863">
                <a:tc>
                  <a:txBody>
                    <a:bodyPr/>
                    <a:lstStyle/>
                    <a:p>
                      <a:r>
                        <a:rPr lang="en-GB" dirty="0"/>
                        <a:t>Stochastic frontier regression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Estimating impact of input variables: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dirty="0"/>
                        <a:t>Student ‘quality’ (average UCAS tariff)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dirty="0"/>
                        <a:t>Staff-student ratio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dirty="0"/>
                        <a:t>Expenditure on academic services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400" dirty="0"/>
                        <a:t>Expenditure on student and staff facilities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Use of time (year) dummy variables from 2007/08 to 2016/17 to identify significant ‘unexplained increases’.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814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9D899-B1DA-41AE-9711-547B4A80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6C259-6A39-4819-8017-30AD3B5B67E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1A39B-4907-44A1-B260-11A4FA9642B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Universities UK </a:t>
            </a:r>
            <a:r>
              <a:rPr lang="en-US">
                <a:solidFill>
                  <a:schemeClr val="accent6"/>
                </a:solidFill>
              </a:rPr>
              <a:t>| The voice of universities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12667"/>
      </p:ext>
    </p:extLst>
  </p:cSld>
  <p:clrMapOvr>
    <a:masterClrMapping/>
  </p:clrMapOvr>
</p:sld>
</file>

<file path=ppt/theme/theme1.xml><?xml version="1.0" encoding="utf-8"?>
<a:theme xmlns:a="http://schemas.openxmlformats.org/drawingml/2006/main" name="UUK powerpoint">
  <a:themeElements>
    <a:clrScheme name="Custom 8">
      <a:dk1>
        <a:srgbClr val="002776"/>
      </a:dk1>
      <a:lt1>
        <a:srgbClr val="FFFFFF"/>
      </a:lt1>
      <a:dk2>
        <a:srgbClr val="002776"/>
      </a:dk2>
      <a:lt2>
        <a:srgbClr val="EEECE1"/>
      </a:lt2>
      <a:accent1>
        <a:srgbClr val="002776"/>
      </a:accent1>
      <a:accent2>
        <a:srgbClr val="3DB7E4"/>
      </a:accent2>
      <a:accent3>
        <a:srgbClr val="818A8F"/>
      </a:accent3>
      <a:accent4>
        <a:srgbClr val="1E1E1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1646</TotalTime>
  <Words>1053</Words>
  <Application>Microsoft Office PowerPoint</Application>
  <PresentationFormat>On-screen Show (4:3)</PresentationFormat>
  <Paragraphs>141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Lucida Grande</vt:lpstr>
      <vt:lpstr>UUK powerpoint</vt:lpstr>
      <vt:lpstr>Managing grade profiles </vt:lpstr>
      <vt:lpstr>Context: Increase in good degrees</vt:lpstr>
      <vt:lpstr>Upper degree awards (1st &amp; 2.1) awarded at UK higher education institutions, 2007/08 to 2016/17, as a proportion of classified degrees awarded, by UK nation</vt:lpstr>
      <vt:lpstr>Distribution over time</vt:lpstr>
      <vt:lpstr>Issue – degree classification as a signal</vt:lpstr>
      <vt:lpstr>Upper degree awards are the norm</vt:lpstr>
      <vt:lpstr>Grade inflation - definitions </vt:lpstr>
      <vt:lpstr>Aims</vt:lpstr>
      <vt:lpstr>Methodology</vt:lpstr>
      <vt:lpstr>PowerPoint Presentation</vt:lpstr>
      <vt:lpstr>PowerPoint Presentation</vt:lpstr>
      <vt:lpstr>Demonstrating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Context: Increase in good degrees</dc:title>
  <dc:creator>Charlotte Snelling</dc:creator>
  <cp:lastModifiedBy>Gai Murphy</cp:lastModifiedBy>
  <cp:revision>85</cp:revision>
  <cp:lastPrinted>2018-09-12T17:12:20Z</cp:lastPrinted>
  <dcterms:created xsi:type="dcterms:W3CDTF">2018-08-28T10:50:05Z</dcterms:created>
  <dcterms:modified xsi:type="dcterms:W3CDTF">2018-09-14T11:49:36Z</dcterms:modified>
</cp:coreProperties>
</file>