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2"/>
  </p:notesMasterIdLst>
  <p:handoutMasterIdLst>
    <p:handoutMasterId r:id="rId43"/>
  </p:handoutMasterIdLst>
  <p:sldIdLst>
    <p:sldId id="313" r:id="rId2"/>
    <p:sldId id="318" r:id="rId3"/>
    <p:sldId id="361" r:id="rId4"/>
    <p:sldId id="363" r:id="rId5"/>
    <p:sldId id="352" r:id="rId6"/>
    <p:sldId id="355" r:id="rId7"/>
    <p:sldId id="354" r:id="rId8"/>
    <p:sldId id="364" r:id="rId9"/>
    <p:sldId id="383" r:id="rId10"/>
    <p:sldId id="382" r:id="rId11"/>
    <p:sldId id="353" r:id="rId12"/>
    <p:sldId id="349" r:id="rId13"/>
    <p:sldId id="370" r:id="rId14"/>
    <p:sldId id="357" r:id="rId15"/>
    <p:sldId id="356" r:id="rId16"/>
    <p:sldId id="368" r:id="rId17"/>
    <p:sldId id="369" r:id="rId18"/>
    <p:sldId id="331" r:id="rId19"/>
    <p:sldId id="342" r:id="rId20"/>
    <p:sldId id="365" r:id="rId21"/>
    <p:sldId id="372" r:id="rId22"/>
    <p:sldId id="367" r:id="rId23"/>
    <p:sldId id="373" r:id="rId24"/>
    <p:sldId id="376" r:id="rId25"/>
    <p:sldId id="343" r:id="rId26"/>
    <p:sldId id="327" r:id="rId27"/>
    <p:sldId id="345" r:id="rId28"/>
    <p:sldId id="379" r:id="rId29"/>
    <p:sldId id="380" r:id="rId30"/>
    <p:sldId id="333" r:id="rId31"/>
    <p:sldId id="334" r:id="rId32"/>
    <p:sldId id="377" r:id="rId33"/>
    <p:sldId id="378" r:id="rId34"/>
    <p:sldId id="336" r:id="rId35"/>
    <p:sldId id="347" r:id="rId36"/>
    <p:sldId id="381" r:id="rId37"/>
    <p:sldId id="384" r:id="rId38"/>
    <p:sldId id="371" r:id="rId39"/>
    <p:sldId id="374" r:id="rId40"/>
    <p:sldId id="351" r:id="rId41"/>
  </p:sldIdLst>
  <p:sldSz cx="9144000" cy="6858000" type="screen4x3"/>
  <p:notesSz cx="666273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0F34"/>
    <a:srgbClr val="313133"/>
    <a:srgbClr val="6D6F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67" autoAdjust="0"/>
    <p:restoredTop sz="88372" autoAdjust="0"/>
  </p:normalViewPr>
  <p:slideViewPr>
    <p:cSldViewPr snapToGrid="0" snapToObjects="1">
      <p:cViewPr varScale="1">
        <p:scale>
          <a:sx n="98" d="100"/>
          <a:sy n="98" d="100"/>
        </p:scale>
        <p:origin x="94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keys\Desktop\Sheet_1_crosstab.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HESA Table Three Against Benchmark 2016/17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Sheet_1_crosstab!$B$1</c:f>
              <c:strCache>
                <c:ptCount val="1"/>
                <c:pt idx="0">
                  <c:v>Benchmark - full-time first degree entrants who are no longer in HE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Sheet_1_crosstab!$A$2:$A$9</c:f>
              <c:strCache>
                <c:ptCount val="8"/>
                <c:pt idx="0">
                  <c:v>Aberystwyth University</c:v>
                </c:pt>
                <c:pt idx="1">
                  <c:v>Bangor University</c:v>
                </c:pt>
                <c:pt idx="2">
                  <c:v>Cardiff Metropolitan University</c:v>
                </c:pt>
                <c:pt idx="3">
                  <c:v>Cardiff University</c:v>
                </c:pt>
                <c:pt idx="4">
                  <c:v>Glyndŵr University</c:v>
                </c:pt>
                <c:pt idx="5">
                  <c:v>Swansea University</c:v>
                </c:pt>
                <c:pt idx="6">
                  <c:v>University of South Wales</c:v>
                </c:pt>
                <c:pt idx="7">
                  <c:v>University of Wales Trinity Saint David</c:v>
                </c:pt>
              </c:strCache>
            </c:strRef>
          </c:cat>
          <c:val>
            <c:numRef>
              <c:f>Sheet_1_crosstab!$B$2:$B$9</c:f>
              <c:numCache>
                <c:formatCode>General</c:formatCode>
                <c:ptCount val="8"/>
                <c:pt idx="0">
                  <c:v>7.8</c:v>
                </c:pt>
                <c:pt idx="1">
                  <c:v>7.9</c:v>
                </c:pt>
                <c:pt idx="2">
                  <c:v>9.5</c:v>
                </c:pt>
                <c:pt idx="3">
                  <c:v>4.7</c:v>
                </c:pt>
                <c:pt idx="4">
                  <c:v>12.2</c:v>
                </c:pt>
                <c:pt idx="5">
                  <c:v>6.1</c:v>
                </c:pt>
                <c:pt idx="6">
                  <c:v>10.1</c:v>
                </c:pt>
                <c:pt idx="7">
                  <c:v>11</c:v>
                </c:pt>
              </c:numCache>
            </c:numRef>
          </c:val>
          <c:extLst>
            <c:ext xmlns:c16="http://schemas.microsoft.com/office/drawing/2014/chart" uri="{C3380CC4-5D6E-409C-BE32-E72D297353CC}">
              <c16:uniqueId val="{00000000-3419-4DA2-AA80-59B10335CCFF}"/>
            </c:ext>
          </c:extLst>
        </c:ser>
        <c:ser>
          <c:idx val="1"/>
          <c:order val="1"/>
          <c:tx>
            <c:strRef>
              <c:f>Sheet_1_crosstab!$C$1</c:f>
              <c:strCache>
                <c:ptCount val="1"/>
                <c:pt idx="0">
                  <c:v>Indicator - Percent of full-time first degree entrants who are no longer in HE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Sheet_1_crosstab!$A$2:$A$9</c:f>
              <c:strCache>
                <c:ptCount val="8"/>
                <c:pt idx="0">
                  <c:v>Aberystwyth University</c:v>
                </c:pt>
                <c:pt idx="1">
                  <c:v>Bangor University</c:v>
                </c:pt>
                <c:pt idx="2">
                  <c:v>Cardiff Metropolitan University</c:v>
                </c:pt>
                <c:pt idx="3">
                  <c:v>Cardiff University</c:v>
                </c:pt>
                <c:pt idx="4">
                  <c:v>Glyndŵr University</c:v>
                </c:pt>
                <c:pt idx="5">
                  <c:v>Swansea University</c:v>
                </c:pt>
                <c:pt idx="6">
                  <c:v>University of South Wales</c:v>
                </c:pt>
                <c:pt idx="7">
                  <c:v>University of Wales Trinity Saint David</c:v>
                </c:pt>
              </c:strCache>
            </c:strRef>
          </c:cat>
          <c:val>
            <c:numRef>
              <c:f>Sheet_1_crosstab!$C$2:$C$9</c:f>
              <c:numCache>
                <c:formatCode>General</c:formatCode>
                <c:ptCount val="8"/>
                <c:pt idx="0">
                  <c:v>5.4</c:v>
                </c:pt>
                <c:pt idx="1">
                  <c:v>5</c:v>
                </c:pt>
                <c:pt idx="2">
                  <c:v>10.199999999999999</c:v>
                </c:pt>
                <c:pt idx="3">
                  <c:v>4.2</c:v>
                </c:pt>
                <c:pt idx="4">
                  <c:v>15.1</c:v>
                </c:pt>
                <c:pt idx="5">
                  <c:v>3.7</c:v>
                </c:pt>
                <c:pt idx="6">
                  <c:v>11</c:v>
                </c:pt>
                <c:pt idx="7">
                  <c:v>10.5</c:v>
                </c:pt>
              </c:numCache>
            </c:numRef>
          </c:val>
          <c:extLst>
            <c:ext xmlns:c16="http://schemas.microsoft.com/office/drawing/2014/chart" uri="{C3380CC4-5D6E-409C-BE32-E72D297353CC}">
              <c16:uniqueId val="{00000001-3419-4DA2-AA80-59B10335CCFF}"/>
            </c:ext>
          </c:extLst>
        </c:ser>
        <c:dLbls>
          <c:dLblPos val="outEnd"/>
          <c:showLegendKey val="0"/>
          <c:showVal val="1"/>
          <c:showCatName val="0"/>
          <c:showSerName val="0"/>
          <c:showPercent val="0"/>
          <c:showBubbleSize val="0"/>
        </c:dLbls>
        <c:gapWidth val="219"/>
        <c:overlap val="-27"/>
        <c:axId val="486163296"/>
        <c:axId val="486164608"/>
      </c:barChart>
      <c:catAx>
        <c:axId val="486163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6164608"/>
        <c:crosses val="autoZero"/>
        <c:auto val="1"/>
        <c:lblAlgn val="ctr"/>
        <c:lblOffset val="100"/>
        <c:noMultiLvlLbl val="0"/>
      </c:catAx>
      <c:valAx>
        <c:axId val="486164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6163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79BEAE-D09D-4840-BE13-B3353DDFCF7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AA7F9E7A-6FD7-482C-84EB-8A70F925CED8}">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smtClean="0"/>
            <a:t>USW @Sector</a:t>
          </a:r>
          <a:endParaRPr lang="en-US" dirty="0"/>
        </a:p>
      </dgm:t>
    </dgm:pt>
    <dgm:pt modelId="{3DFE06EA-C0C5-4D42-A42A-35E783C02DD6}" type="parTrans" cxnId="{BABFAC8F-77E5-4809-850E-D708E9A55D32}">
      <dgm:prSet/>
      <dgm:spPr/>
      <dgm:t>
        <a:bodyPr/>
        <a:lstStyle/>
        <a:p>
          <a:endParaRPr lang="en-US"/>
        </a:p>
      </dgm:t>
    </dgm:pt>
    <dgm:pt modelId="{30B78933-3219-488C-85D7-3747DD70E624}" type="sibTrans" cxnId="{BABFAC8F-77E5-4809-850E-D708E9A55D32}">
      <dgm:prSet/>
      <dgm:spPr/>
      <dgm:t>
        <a:bodyPr/>
        <a:lstStyle/>
        <a:p>
          <a:endParaRPr lang="en-US"/>
        </a:p>
      </dgm:t>
    </dgm:pt>
    <dgm:pt modelId="{8211A799-889F-47BC-8286-60ED52F81EB9}">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smtClean="0"/>
            <a:t>History </a:t>
          </a:r>
          <a:endParaRPr lang="en-US" dirty="0"/>
        </a:p>
      </dgm:t>
    </dgm:pt>
    <dgm:pt modelId="{7C7A5D0B-8A9E-4F01-A92D-E86D03341330}" type="parTrans" cxnId="{2E69C42A-D6AF-4E0E-8FC4-ED006FE48AAF}">
      <dgm:prSet>
        <dgm:style>
          <a:lnRef idx="2">
            <a:schemeClr val="accent2"/>
          </a:lnRef>
          <a:fillRef idx="1">
            <a:schemeClr val="lt1"/>
          </a:fillRef>
          <a:effectRef idx="0">
            <a:schemeClr val="accent2"/>
          </a:effectRef>
          <a:fontRef idx="minor">
            <a:schemeClr val="dk1"/>
          </a:fontRef>
        </dgm:style>
      </dgm:prSet>
      <dgm:spPr/>
      <dgm:t>
        <a:bodyPr/>
        <a:lstStyle/>
        <a:p>
          <a:endParaRPr lang="en-US"/>
        </a:p>
      </dgm:t>
    </dgm:pt>
    <dgm:pt modelId="{732DD215-90C4-4151-A05C-F02217D6A2A5}" type="sibTrans" cxnId="{2E69C42A-D6AF-4E0E-8FC4-ED006FE48AAF}">
      <dgm:prSet/>
      <dgm:spPr/>
      <dgm:t>
        <a:bodyPr/>
        <a:lstStyle/>
        <a:p>
          <a:endParaRPr lang="en-US"/>
        </a:p>
      </dgm:t>
    </dgm:pt>
    <dgm:pt modelId="{5D941A5D-52CB-4CC0-A1E5-2608594CFE64}">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smtClean="0"/>
            <a:t>Accounting</a:t>
          </a:r>
          <a:endParaRPr lang="en-US" dirty="0"/>
        </a:p>
      </dgm:t>
    </dgm:pt>
    <dgm:pt modelId="{59A90DC8-062D-4955-B33B-B751A92643CF}" type="parTrans" cxnId="{6C5B03F7-CECC-45EB-AA00-5C1145319EC5}">
      <dgm:prSet>
        <dgm:style>
          <a:lnRef idx="2">
            <a:schemeClr val="accent2"/>
          </a:lnRef>
          <a:fillRef idx="1">
            <a:schemeClr val="lt1"/>
          </a:fillRef>
          <a:effectRef idx="0">
            <a:schemeClr val="accent2"/>
          </a:effectRef>
          <a:fontRef idx="minor">
            <a:schemeClr val="dk1"/>
          </a:fontRef>
        </dgm:style>
      </dgm:prSet>
      <dgm:spPr/>
      <dgm:t>
        <a:bodyPr/>
        <a:lstStyle/>
        <a:p>
          <a:endParaRPr lang="en-US"/>
        </a:p>
      </dgm:t>
    </dgm:pt>
    <dgm:pt modelId="{58EB52B1-3D8F-4B03-A718-A8BCCCD833FD}" type="sibTrans" cxnId="{6C5B03F7-CECC-45EB-AA00-5C1145319EC5}">
      <dgm:prSet/>
      <dgm:spPr/>
      <dgm:t>
        <a:bodyPr/>
        <a:lstStyle/>
        <a:p>
          <a:endParaRPr lang="en-US"/>
        </a:p>
      </dgm:t>
    </dgm:pt>
    <dgm:pt modelId="{DE2FC032-2D6E-4856-B54D-91D927B6C67E}">
      <dgm:prSet phldrT="[Text]">
        <dgm:style>
          <a:lnRef idx="2">
            <a:schemeClr val="accent2"/>
          </a:lnRef>
          <a:fillRef idx="1">
            <a:schemeClr val="lt1"/>
          </a:fillRef>
          <a:effectRef idx="0">
            <a:schemeClr val="accent2"/>
          </a:effectRef>
          <a:fontRef idx="minor">
            <a:schemeClr val="dk1"/>
          </a:fontRef>
        </dgm:style>
      </dgm:prSet>
      <dgm:spPr/>
      <dgm:t>
        <a:bodyPr/>
        <a:lstStyle/>
        <a:p>
          <a:r>
            <a:rPr lang="en-US" dirty="0" smtClean="0"/>
            <a:t>Photography</a:t>
          </a:r>
          <a:endParaRPr lang="en-US" dirty="0"/>
        </a:p>
      </dgm:t>
    </dgm:pt>
    <dgm:pt modelId="{5E787B5F-4CB0-4A74-8EDF-E3CDD481C0FA}" type="parTrans" cxnId="{0E62142E-C779-47BA-8E60-C9D104F30653}">
      <dgm:prSet>
        <dgm:style>
          <a:lnRef idx="2">
            <a:schemeClr val="accent2"/>
          </a:lnRef>
          <a:fillRef idx="1">
            <a:schemeClr val="lt1"/>
          </a:fillRef>
          <a:effectRef idx="0">
            <a:schemeClr val="accent2"/>
          </a:effectRef>
          <a:fontRef idx="minor">
            <a:schemeClr val="dk1"/>
          </a:fontRef>
        </dgm:style>
      </dgm:prSet>
      <dgm:spPr/>
      <dgm:t>
        <a:bodyPr/>
        <a:lstStyle/>
        <a:p>
          <a:endParaRPr lang="en-US"/>
        </a:p>
      </dgm:t>
    </dgm:pt>
    <dgm:pt modelId="{37B99A18-D272-4428-A0AE-CDFC3434BCAA}" type="sibTrans" cxnId="{0E62142E-C779-47BA-8E60-C9D104F30653}">
      <dgm:prSet/>
      <dgm:spPr/>
      <dgm:t>
        <a:bodyPr/>
        <a:lstStyle/>
        <a:p>
          <a:endParaRPr lang="en-US"/>
        </a:p>
      </dgm:t>
    </dgm:pt>
    <dgm:pt modelId="{43C42396-65F1-4E5C-AC29-1F75FE1CB464}" type="pres">
      <dgm:prSet presAssocID="{7B79BEAE-D09D-4840-BE13-B3353DDFCF7B}" presName="cycle" presStyleCnt="0">
        <dgm:presLayoutVars>
          <dgm:chMax val="1"/>
          <dgm:dir/>
          <dgm:animLvl val="ctr"/>
          <dgm:resizeHandles val="exact"/>
        </dgm:presLayoutVars>
      </dgm:prSet>
      <dgm:spPr/>
      <dgm:t>
        <a:bodyPr/>
        <a:lstStyle/>
        <a:p>
          <a:endParaRPr lang="en-US"/>
        </a:p>
      </dgm:t>
    </dgm:pt>
    <dgm:pt modelId="{6AEBF519-79EA-40E6-B276-B05A47FB4B0D}" type="pres">
      <dgm:prSet presAssocID="{AA7F9E7A-6FD7-482C-84EB-8A70F925CED8}" presName="centerShape" presStyleLbl="node0" presStyleIdx="0" presStyleCnt="1"/>
      <dgm:spPr/>
      <dgm:t>
        <a:bodyPr/>
        <a:lstStyle/>
        <a:p>
          <a:endParaRPr lang="en-US"/>
        </a:p>
      </dgm:t>
    </dgm:pt>
    <dgm:pt modelId="{AA73FBDD-E0CD-4410-8BDF-AAAE27220586}" type="pres">
      <dgm:prSet presAssocID="{7C7A5D0B-8A9E-4F01-A92D-E86D03341330}" presName="parTrans" presStyleLbl="bgSibTrans2D1" presStyleIdx="0" presStyleCnt="3"/>
      <dgm:spPr/>
      <dgm:t>
        <a:bodyPr/>
        <a:lstStyle/>
        <a:p>
          <a:endParaRPr lang="en-US"/>
        </a:p>
      </dgm:t>
    </dgm:pt>
    <dgm:pt modelId="{E48EBFA9-AC6B-4E84-9992-AB5A84C17869}" type="pres">
      <dgm:prSet presAssocID="{8211A799-889F-47BC-8286-60ED52F81EB9}" presName="node" presStyleLbl="node1" presStyleIdx="0" presStyleCnt="3">
        <dgm:presLayoutVars>
          <dgm:bulletEnabled val="1"/>
        </dgm:presLayoutVars>
      </dgm:prSet>
      <dgm:spPr/>
      <dgm:t>
        <a:bodyPr/>
        <a:lstStyle/>
        <a:p>
          <a:endParaRPr lang="en-US"/>
        </a:p>
      </dgm:t>
    </dgm:pt>
    <dgm:pt modelId="{A202FFD8-21E2-4FDD-B1E3-8CF324DE5422}" type="pres">
      <dgm:prSet presAssocID="{59A90DC8-062D-4955-B33B-B751A92643CF}" presName="parTrans" presStyleLbl="bgSibTrans2D1" presStyleIdx="1" presStyleCnt="3"/>
      <dgm:spPr/>
      <dgm:t>
        <a:bodyPr/>
        <a:lstStyle/>
        <a:p>
          <a:endParaRPr lang="en-US"/>
        </a:p>
      </dgm:t>
    </dgm:pt>
    <dgm:pt modelId="{0D85DF9F-58A2-443B-AD5F-1EC94BFE5F06}" type="pres">
      <dgm:prSet presAssocID="{5D941A5D-52CB-4CC0-A1E5-2608594CFE64}" presName="node" presStyleLbl="node1" presStyleIdx="1" presStyleCnt="3">
        <dgm:presLayoutVars>
          <dgm:bulletEnabled val="1"/>
        </dgm:presLayoutVars>
      </dgm:prSet>
      <dgm:spPr/>
      <dgm:t>
        <a:bodyPr/>
        <a:lstStyle/>
        <a:p>
          <a:endParaRPr lang="en-US"/>
        </a:p>
      </dgm:t>
    </dgm:pt>
    <dgm:pt modelId="{F3C69D54-DFAF-4208-84C2-2066651C47E8}" type="pres">
      <dgm:prSet presAssocID="{5E787B5F-4CB0-4A74-8EDF-E3CDD481C0FA}" presName="parTrans" presStyleLbl="bgSibTrans2D1" presStyleIdx="2" presStyleCnt="3"/>
      <dgm:spPr/>
      <dgm:t>
        <a:bodyPr/>
        <a:lstStyle/>
        <a:p>
          <a:endParaRPr lang="en-US"/>
        </a:p>
      </dgm:t>
    </dgm:pt>
    <dgm:pt modelId="{3EC034BF-1736-4784-9E86-F245124C0ABC}" type="pres">
      <dgm:prSet presAssocID="{DE2FC032-2D6E-4856-B54D-91D927B6C67E}" presName="node" presStyleLbl="node1" presStyleIdx="2" presStyleCnt="3">
        <dgm:presLayoutVars>
          <dgm:bulletEnabled val="1"/>
        </dgm:presLayoutVars>
      </dgm:prSet>
      <dgm:spPr/>
      <dgm:t>
        <a:bodyPr/>
        <a:lstStyle/>
        <a:p>
          <a:endParaRPr lang="en-US"/>
        </a:p>
      </dgm:t>
    </dgm:pt>
  </dgm:ptLst>
  <dgm:cxnLst>
    <dgm:cxn modelId="{BABFAC8F-77E5-4809-850E-D708E9A55D32}" srcId="{7B79BEAE-D09D-4840-BE13-B3353DDFCF7B}" destId="{AA7F9E7A-6FD7-482C-84EB-8A70F925CED8}" srcOrd="0" destOrd="0" parTransId="{3DFE06EA-C0C5-4D42-A42A-35E783C02DD6}" sibTransId="{30B78933-3219-488C-85D7-3747DD70E624}"/>
    <dgm:cxn modelId="{983AA0E3-E100-4EB3-BDA0-3726EDDAE016}" type="presOf" srcId="{8211A799-889F-47BC-8286-60ED52F81EB9}" destId="{E48EBFA9-AC6B-4E84-9992-AB5A84C17869}" srcOrd="0" destOrd="0" presId="urn:microsoft.com/office/officeart/2005/8/layout/radial4"/>
    <dgm:cxn modelId="{5E8BF99B-6FE3-4072-B697-7BF1F383349B}" type="presOf" srcId="{AA7F9E7A-6FD7-482C-84EB-8A70F925CED8}" destId="{6AEBF519-79EA-40E6-B276-B05A47FB4B0D}" srcOrd="0" destOrd="0" presId="urn:microsoft.com/office/officeart/2005/8/layout/radial4"/>
    <dgm:cxn modelId="{A1951800-A7E0-4F88-B307-5FCF434F69A3}" type="presOf" srcId="{59A90DC8-062D-4955-B33B-B751A92643CF}" destId="{A202FFD8-21E2-4FDD-B1E3-8CF324DE5422}" srcOrd="0" destOrd="0" presId="urn:microsoft.com/office/officeart/2005/8/layout/radial4"/>
    <dgm:cxn modelId="{12CAE672-0E62-4C47-B2AC-4F121BDF1D5B}" type="presOf" srcId="{7C7A5D0B-8A9E-4F01-A92D-E86D03341330}" destId="{AA73FBDD-E0CD-4410-8BDF-AAAE27220586}" srcOrd="0" destOrd="0" presId="urn:microsoft.com/office/officeart/2005/8/layout/radial4"/>
    <dgm:cxn modelId="{2E69C42A-D6AF-4E0E-8FC4-ED006FE48AAF}" srcId="{AA7F9E7A-6FD7-482C-84EB-8A70F925CED8}" destId="{8211A799-889F-47BC-8286-60ED52F81EB9}" srcOrd="0" destOrd="0" parTransId="{7C7A5D0B-8A9E-4F01-A92D-E86D03341330}" sibTransId="{732DD215-90C4-4151-A05C-F02217D6A2A5}"/>
    <dgm:cxn modelId="{E3ADD263-1592-4454-8793-1988CEF67BC1}" type="presOf" srcId="{DE2FC032-2D6E-4856-B54D-91D927B6C67E}" destId="{3EC034BF-1736-4784-9E86-F245124C0ABC}" srcOrd="0" destOrd="0" presId="urn:microsoft.com/office/officeart/2005/8/layout/radial4"/>
    <dgm:cxn modelId="{A3263E68-4DB8-4781-A289-29A4224DA961}" type="presOf" srcId="{5D941A5D-52CB-4CC0-A1E5-2608594CFE64}" destId="{0D85DF9F-58A2-443B-AD5F-1EC94BFE5F06}" srcOrd="0" destOrd="0" presId="urn:microsoft.com/office/officeart/2005/8/layout/radial4"/>
    <dgm:cxn modelId="{0E62142E-C779-47BA-8E60-C9D104F30653}" srcId="{AA7F9E7A-6FD7-482C-84EB-8A70F925CED8}" destId="{DE2FC032-2D6E-4856-B54D-91D927B6C67E}" srcOrd="2" destOrd="0" parTransId="{5E787B5F-4CB0-4A74-8EDF-E3CDD481C0FA}" sibTransId="{37B99A18-D272-4428-A0AE-CDFC3434BCAA}"/>
    <dgm:cxn modelId="{9F25BCA3-583C-446B-AED4-8DFEAA201032}" type="presOf" srcId="{5E787B5F-4CB0-4A74-8EDF-E3CDD481C0FA}" destId="{F3C69D54-DFAF-4208-84C2-2066651C47E8}" srcOrd="0" destOrd="0" presId="urn:microsoft.com/office/officeart/2005/8/layout/radial4"/>
    <dgm:cxn modelId="{6C5B03F7-CECC-45EB-AA00-5C1145319EC5}" srcId="{AA7F9E7A-6FD7-482C-84EB-8A70F925CED8}" destId="{5D941A5D-52CB-4CC0-A1E5-2608594CFE64}" srcOrd="1" destOrd="0" parTransId="{59A90DC8-062D-4955-B33B-B751A92643CF}" sibTransId="{58EB52B1-3D8F-4B03-A718-A8BCCCD833FD}"/>
    <dgm:cxn modelId="{0D8C70FC-1D5A-4BB3-88F3-40D321D77D15}" type="presOf" srcId="{7B79BEAE-D09D-4840-BE13-B3353DDFCF7B}" destId="{43C42396-65F1-4E5C-AC29-1F75FE1CB464}" srcOrd="0" destOrd="0" presId="urn:microsoft.com/office/officeart/2005/8/layout/radial4"/>
    <dgm:cxn modelId="{922B61CD-0115-4B65-9BE7-AD0F4A56884A}" type="presParOf" srcId="{43C42396-65F1-4E5C-AC29-1F75FE1CB464}" destId="{6AEBF519-79EA-40E6-B276-B05A47FB4B0D}" srcOrd="0" destOrd="0" presId="urn:microsoft.com/office/officeart/2005/8/layout/radial4"/>
    <dgm:cxn modelId="{940B56D4-8C99-4695-A36B-CC5AEA6D9FEC}" type="presParOf" srcId="{43C42396-65F1-4E5C-AC29-1F75FE1CB464}" destId="{AA73FBDD-E0CD-4410-8BDF-AAAE27220586}" srcOrd="1" destOrd="0" presId="urn:microsoft.com/office/officeart/2005/8/layout/radial4"/>
    <dgm:cxn modelId="{E8715A90-D720-4A02-B6FE-5FD343D4BFFD}" type="presParOf" srcId="{43C42396-65F1-4E5C-AC29-1F75FE1CB464}" destId="{E48EBFA9-AC6B-4E84-9992-AB5A84C17869}" srcOrd="2" destOrd="0" presId="urn:microsoft.com/office/officeart/2005/8/layout/radial4"/>
    <dgm:cxn modelId="{15AFA849-981A-4EFC-9247-90ABBE31A308}" type="presParOf" srcId="{43C42396-65F1-4E5C-AC29-1F75FE1CB464}" destId="{A202FFD8-21E2-4FDD-B1E3-8CF324DE5422}" srcOrd="3" destOrd="0" presId="urn:microsoft.com/office/officeart/2005/8/layout/radial4"/>
    <dgm:cxn modelId="{9D529516-A85F-4DC8-BFBA-BBA8CAAA9492}" type="presParOf" srcId="{43C42396-65F1-4E5C-AC29-1F75FE1CB464}" destId="{0D85DF9F-58A2-443B-AD5F-1EC94BFE5F06}" srcOrd="4" destOrd="0" presId="urn:microsoft.com/office/officeart/2005/8/layout/radial4"/>
    <dgm:cxn modelId="{71826187-0647-4955-BDC2-0C4779830063}" type="presParOf" srcId="{43C42396-65F1-4E5C-AC29-1F75FE1CB464}" destId="{F3C69D54-DFAF-4208-84C2-2066651C47E8}" srcOrd="5" destOrd="0" presId="urn:microsoft.com/office/officeart/2005/8/layout/radial4"/>
    <dgm:cxn modelId="{DAB3C0F7-83B2-4B38-9B07-289CD648E917}" type="presParOf" srcId="{43C42396-65F1-4E5C-AC29-1F75FE1CB464}" destId="{3EC034BF-1736-4784-9E86-F245124C0ABC}"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E65166-44B4-4B64-A8BE-FB5D0324D6D8}" type="doc">
      <dgm:prSet loTypeId="urn:microsoft.com/office/officeart/2011/layout/InterconnectedBlockProcess" loCatId="process" qsTypeId="urn:microsoft.com/office/officeart/2005/8/quickstyle/simple1" qsCatId="simple" csTypeId="urn:microsoft.com/office/officeart/2005/8/colors/colorful1" csCatId="colorful" phldr="1"/>
      <dgm:spPr/>
      <dgm:t>
        <a:bodyPr/>
        <a:lstStyle/>
        <a:p>
          <a:endParaRPr lang="en-US"/>
        </a:p>
      </dgm:t>
    </dgm:pt>
    <dgm:pt modelId="{F5F36883-3566-4D09-AACE-37FE9BE1BDAE}">
      <dgm:prSet phldrT="[Text]"/>
      <dgm:spPr/>
      <dgm:t>
        <a:bodyPr/>
        <a:lstStyle/>
        <a:p>
          <a:r>
            <a:rPr lang="en-US" dirty="0" smtClean="0"/>
            <a:t>Experiment</a:t>
          </a:r>
          <a:endParaRPr lang="en-US" dirty="0"/>
        </a:p>
      </dgm:t>
    </dgm:pt>
    <dgm:pt modelId="{87EAF7D6-5B40-4163-A91F-90C60B6BF020}" type="parTrans" cxnId="{064AC9BE-5341-48E7-9326-1EA386AC2430}">
      <dgm:prSet/>
      <dgm:spPr/>
      <dgm:t>
        <a:bodyPr/>
        <a:lstStyle/>
        <a:p>
          <a:endParaRPr lang="en-US"/>
        </a:p>
      </dgm:t>
    </dgm:pt>
    <dgm:pt modelId="{87B2E167-9C5F-49C3-9D6B-B7A62D2249C6}" type="sibTrans" cxnId="{064AC9BE-5341-48E7-9326-1EA386AC2430}">
      <dgm:prSet/>
      <dgm:spPr/>
      <dgm:t>
        <a:bodyPr/>
        <a:lstStyle/>
        <a:p>
          <a:endParaRPr lang="en-US"/>
        </a:p>
      </dgm:t>
    </dgm:pt>
    <dgm:pt modelId="{B0C692A4-2B21-4467-9193-80F1A4C00F20}">
      <dgm:prSet phldrT="[Text]"/>
      <dgm:spPr/>
      <dgm:t>
        <a:bodyPr/>
        <a:lstStyle/>
        <a:p>
          <a:r>
            <a:rPr lang="en-US" dirty="0" smtClean="0"/>
            <a:t>Quick wins</a:t>
          </a:r>
        </a:p>
        <a:p>
          <a:endParaRPr lang="en-US" dirty="0" smtClean="0"/>
        </a:p>
        <a:p>
          <a:r>
            <a:rPr lang="en-US" dirty="0" smtClean="0"/>
            <a:t>Increased awareness and competition</a:t>
          </a:r>
          <a:endParaRPr lang="en-US" dirty="0"/>
        </a:p>
      </dgm:t>
    </dgm:pt>
    <dgm:pt modelId="{BBD5CB38-5A4E-49A9-B583-9329857A6203}" type="parTrans" cxnId="{2CFA7E47-C795-458E-88DC-B0F8C42E856F}">
      <dgm:prSet/>
      <dgm:spPr/>
      <dgm:t>
        <a:bodyPr/>
        <a:lstStyle/>
        <a:p>
          <a:endParaRPr lang="en-US"/>
        </a:p>
      </dgm:t>
    </dgm:pt>
    <dgm:pt modelId="{22A524AD-2ACD-432D-BFB8-0DADE82D8951}" type="sibTrans" cxnId="{2CFA7E47-C795-458E-88DC-B0F8C42E856F}">
      <dgm:prSet/>
      <dgm:spPr/>
      <dgm:t>
        <a:bodyPr/>
        <a:lstStyle/>
        <a:p>
          <a:endParaRPr lang="en-US"/>
        </a:p>
      </dgm:t>
    </dgm:pt>
    <dgm:pt modelId="{B924D9A3-7173-4FD0-9064-644063BA5C7F}">
      <dgm:prSet phldrT="[Text]"/>
      <dgm:spPr/>
      <dgm:t>
        <a:bodyPr/>
        <a:lstStyle/>
        <a:p>
          <a:r>
            <a:rPr lang="en-US" dirty="0" smtClean="0"/>
            <a:t>Impact</a:t>
          </a:r>
          <a:endParaRPr lang="en-US" dirty="0"/>
        </a:p>
      </dgm:t>
    </dgm:pt>
    <dgm:pt modelId="{79581AC3-A9AE-4F54-8CF1-0A3E2BEC7F9D}" type="parTrans" cxnId="{09C2A038-2546-4D42-BBB0-DB6F02E2861F}">
      <dgm:prSet/>
      <dgm:spPr/>
      <dgm:t>
        <a:bodyPr/>
        <a:lstStyle/>
        <a:p>
          <a:endParaRPr lang="en-US"/>
        </a:p>
      </dgm:t>
    </dgm:pt>
    <dgm:pt modelId="{D126BB4A-B075-4C0F-BA37-B8491AAC4F88}" type="sibTrans" cxnId="{09C2A038-2546-4D42-BBB0-DB6F02E2861F}">
      <dgm:prSet/>
      <dgm:spPr/>
      <dgm:t>
        <a:bodyPr/>
        <a:lstStyle/>
        <a:p>
          <a:endParaRPr lang="en-US"/>
        </a:p>
      </dgm:t>
    </dgm:pt>
    <dgm:pt modelId="{CF5C2D03-7465-44DD-B80C-965DCBC75698}">
      <dgm:prSet phldrT="[Text]"/>
      <dgm:spPr/>
      <dgm:t>
        <a:bodyPr/>
        <a:lstStyle/>
        <a:p>
          <a:r>
            <a:rPr lang="en-US" dirty="0" smtClean="0"/>
            <a:t>Many see the results</a:t>
          </a:r>
        </a:p>
        <a:p>
          <a:r>
            <a:rPr lang="en-US" dirty="0" smtClean="0"/>
            <a:t>Further increases in engagement</a:t>
          </a:r>
          <a:endParaRPr lang="en-US" dirty="0"/>
        </a:p>
      </dgm:t>
    </dgm:pt>
    <dgm:pt modelId="{C29F62AD-4556-4B7B-8A9E-A64F5426C7EB}" type="parTrans" cxnId="{3B4E8D32-7694-43B7-B24E-16F17BED06D5}">
      <dgm:prSet/>
      <dgm:spPr/>
      <dgm:t>
        <a:bodyPr/>
        <a:lstStyle/>
        <a:p>
          <a:endParaRPr lang="en-US"/>
        </a:p>
      </dgm:t>
    </dgm:pt>
    <dgm:pt modelId="{AB1315B0-0EB5-4C82-982E-03E160DDE90E}" type="sibTrans" cxnId="{3B4E8D32-7694-43B7-B24E-16F17BED06D5}">
      <dgm:prSet/>
      <dgm:spPr/>
      <dgm:t>
        <a:bodyPr/>
        <a:lstStyle/>
        <a:p>
          <a:endParaRPr lang="en-US"/>
        </a:p>
      </dgm:t>
    </dgm:pt>
    <dgm:pt modelId="{7B2FE491-8F3F-4E5A-BDA6-63F105ABD429}">
      <dgm:prSet phldrT="[Text]"/>
      <dgm:spPr/>
      <dgm:t>
        <a:bodyPr/>
        <a:lstStyle/>
        <a:p>
          <a:r>
            <a:rPr lang="en-US" dirty="0" smtClean="0"/>
            <a:t>Engagement</a:t>
          </a:r>
          <a:endParaRPr lang="en-US" dirty="0"/>
        </a:p>
      </dgm:t>
    </dgm:pt>
    <dgm:pt modelId="{5A657B78-A397-4CF2-82C9-955DC2A7F9DF}" type="parTrans" cxnId="{DBB53EB1-1084-44D7-8E8A-282E913FBCAA}">
      <dgm:prSet/>
      <dgm:spPr/>
      <dgm:t>
        <a:bodyPr/>
        <a:lstStyle/>
        <a:p>
          <a:endParaRPr lang="en-US"/>
        </a:p>
      </dgm:t>
    </dgm:pt>
    <dgm:pt modelId="{90645B2E-6905-415A-9540-1C65A6849962}" type="sibTrans" cxnId="{DBB53EB1-1084-44D7-8E8A-282E913FBCAA}">
      <dgm:prSet/>
      <dgm:spPr/>
      <dgm:t>
        <a:bodyPr/>
        <a:lstStyle/>
        <a:p>
          <a:endParaRPr lang="en-US"/>
        </a:p>
      </dgm:t>
    </dgm:pt>
    <dgm:pt modelId="{22505A2E-3221-4FF6-B974-082892293F63}">
      <dgm:prSet phldrT="[Text]"/>
      <dgm:spPr/>
      <dgm:t>
        <a:bodyPr/>
        <a:lstStyle/>
        <a:p>
          <a:r>
            <a:rPr lang="en-US" dirty="0" smtClean="0"/>
            <a:t>Awareness</a:t>
          </a:r>
          <a:endParaRPr lang="en-US" dirty="0"/>
        </a:p>
      </dgm:t>
    </dgm:pt>
    <dgm:pt modelId="{ABB0B1E3-7231-4160-8218-2089219B3938}" type="parTrans" cxnId="{B76B6AFF-9F70-4048-B7AA-98284B61AB90}">
      <dgm:prSet/>
      <dgm:spPr/>
      <dgm:t>
        <a:bodyPr/>
        <a:lstStyle/>
        <a:p>
          <a:endParaRPr lang="en-US"/>
        </a:p>
      </dgm:t>
    </dgm:pt>
    <dgm:pt modelId="{883CBD23-63E5-4B72-805D-AF888F926FDE}" type="sibTrans" cxnId="{B76B6AFF-9F70-4048-B7AA-98284B61AB90}">
      <dgm:prSet/>
      <dgm:spPr/>
      <dgm:t>
        <a:bodyPr/>
        <a:lstStyle/>
        <a:p>
          <a:endParaRPr lang="en-US"/>
        </a:p>
      </dgm:t>
    </dgm:pt>
    <dgm:pt modelId="{4419B8B0-1967-4812-AFAA-548FA890156B}">
      <dgm:prSet/>
      <dgm:spPr/>
      <dgm:t>
        <a:bodyPr/>
        <a:lstStyle/>
        <a:p>
          <a:r>
            <a:rPr lang="en-US" dirty="0" smtClean="0"/>
            <a:t>Leader</a:t>
          </a:r>
        </a:p>
        <a:p>
          <a:r>
            <a:rPr lang="en-US" dirty="0" smtClean="0"/>
            <a:t>Few Champions</a:t>
          </a:r>
        </a:p>
        <a:p>
          <a:r>
            <a:rPr lang="en-US" dirty="0" smtClean="0"/>
            <a:t>Underground</a:t>
          </a:r>
          <a:endParaRPr lang="en-US" dirty="0"/>
        </a:p>
      </dgm:t>
    </dgm:pt>
    <dgm:pt modelId="{A6489FFB-81C4-42FC-BFC9-0002AB2A1120}" type="parTrans" cxnId="{17307DFA-ED62-452B-A76F-05802192ADDF}">
      <dgm:prSet/>
      <dgm:spPr/>
      <dgm:t>
        <a:bodyPr/>
        <a:lstStyle/>
        <a:p>
          <a:endParaRPr lang="en-US"/>
        </a:p>
      </dgm:t>
    </dgm:pt>
    <dgm:pt modelId="{5216E14C-DFBB-4B1A-B33E-2AD049622740}" type="sibTrans" cxnId="{17307DFA-ED62-452B-A76F-05802192ADDF}">
      <dgm:prSet/>
      <dgm:spPr/>
      <dgm:t>
        <a:bodyPr/>
        <a:lstStyle/>
        <a:p>
          <a:endParaRPr lang="en-US"/>
        </a:p>
      </dgm:t>
    </dgm:pt>
    <dgm:pt modelId="{AED4093A-0D32-4729-AE9F-459B9892C3EC}">
      <dgm:prSet/>
      <dgm:spPr/>
      <dgm:t>
        <a:bodyPr/>
        <a:lstStyle/>
        <a:p>
          <a:r>
            <a:rPr lang="en-US" dirty="0" smtClean="0"/>
            <a:t>Minority involvement</a:t>
          </a:r>
        </a:p>
        <a:p>
          <a:r>
            <a:rPr lang="en-US" dirty="0" smtClean="0"/>
            <a:t>Increased visibility</a:t>
          </a:r>
          <a:endParaRPr lang="en-US" dirty="0"/>
        </a:p>
      </dgm:t>
    </dgm:pt>
    <dgm:pt modelId="{C99F02E3-B55A-4DEF-A764-6041DD2D529A}" type="parTrans" cxnId="{5198E3CA-94E6-4132-B54A-B676A4A16135}">
      <dgm:prSet/>
      <dgm:spPr/>
      <dgm:t>
        <a:bodyPr/>
        <a:lstStyle/>
        <a:p>
          <a:endParaRPr lang="en-US"/>
        </a:p>
      </dgm:t>
    </dgm:pt>
    <dgm:pt modelId="{32CAE52A-8C58-4A07-AD11-092A2A0DFFE7}" type="sibTrans" cxnId="{5198E3CA-94E6-4132-B54A-B676A4A16135}">
      <dgm:prSet/>
      <dgm:spPr/>
      <dgm:t>
        <a:bodyPr/>
        <a:lstStyle/>
        <a:p>
          <a:endParaRPr lang="en-US"/>
        </a:p>
      </dgm:t>
    </dgm:pt>
    <dgm:pt modelId="{1EC50A7C-8C39-4C5F-9264-116520EB4706}" type="pres">
      <dgm:prSet presAssocID="{78E65166-44B4-4B64-A8BE-FB5D0324D6D8}" presName="Name0" presStyleCnt="0">
        <dgm:presLayoutVars>
          <dgm:chMax val="7"/>
          <dgm:chPref val="5"/>
          <dgm:dir/>
          <dgm:animOne val="branch"/>
          <dgm:animLvl val="lvl"/>
        </dgm:presLayoutVars>
      </dgm:prSet>
      <dgm:spPr/>
      <dgm:t>
        <a:bodyPr/>
        <a:lstStyle/>
        <a:p>
          <a:endParaRPr lang="en-US"/>
        </a:p>
      </dgm:t>
    </dgm:pt>
    <dgm:pt modelId="{1FED65EF-875F-4738-A649-1B9F12AC6F0D}" type="pres">
      <dgm:prSet presAssocID="{B924D9A3-7173-4FD0-9064-644063BA5C7F}" presName="ChildAccent4" presStyleCnt="0"/>
      <dgm:spPr/>
    </dgm:pt>
    <dgm:pt modelId="{D8132A10-CFC4-4DB0-979E-C9A6EBF71F89}" type="pres">
      <dgm:prSet presAssocID="{B924D9A3-7173-4FD0-9064-644063BA5C7F}" presName="ChildAccent" presStyleLbl="alignImgPlace1" presStyleIdx="0" presStyleCnt="4"/>
      <dgm:spPr/>
      <dgm:t>
        <a:bodyPr/>
        <a:lstStyle/>
        <a:p>
          <a:endParaRPr lang="en-US"/>
        </a:p>
      </dgm:t>
    </dgm:pt>
    <dgm:pt modelId="{AC615A56-A72B-4EC1-AED1-A94666A1F593}" type="pres">
      <dgm:prSet presAssocID="{B924D9A3-7173-4FD0-9064-644063BA5C7F}" presName="Child4" presStyleLbl="revTx" presStyleIdx="0" presStyleCnt="0">
        <dgm:presLayoutVars>
          <dgm:chMax val="0"/>
          <dgm:chPref val="0"/>
          <dgm:bulletEnabled val="1"/>
        </dgm:presLayoutVars>
      </dgm:prSet>
      <dgm:spPr/>
      <dgm:t>
        <a:bodyPr/>
        <a:lstStyle/>
        <a:p>
          <a:endParaRPr lang="en-US"/>
        </a:p>
      </dgm:t>
    </dgm:pt>
    <dgm:pt modelId="{EF75A551-F089-4423-B040-C656B0B80CCD}" type="pres">
      <dgm:prSet presAssocID="{B924D9A3-7173-4FD0-9064-644063BA5C7F}" presName="Parent4" presStyleLbl="node1" presStyleIdx="0" presStyleCnt="4">
        <dgm:presLayoutVars>
          <dgm:chMax val="2"/>
          <dgm:chPref val="1"/>
          <dgm:bulletEnabled val="1"/>
        </dgm:presLayoutVars>
      </dgm:prSet>
      <dgm:spPr/>
      <dgm:t>
        <a:bodyPr/>
        <a:lstStyle/>
        <a:p>
          <a:endParaRPr lang="en-US"/>
        </a:p>
      </dgm:t>
    </dgm:pt>
    <dgm:pt modelId="{4DAA935D-B88C-4FCA-A4A5-1043FC933A5A}" type="pres">
      <dgm:prSet presAssocID="{7B2FE491-8F3F-4E5A-BDA6-63F105ABD429}" presName="ChildAccent3" presStyleCnt="0"/>
      <dgm:spPr/>
    </dgm:pt>
    <dgm:pt modelId="{E4A97E3F-56D7-4C1A-A821-561AA51D2971}" type="pres">
      <dgm:prSet presAssocID="{7B2FE491-8F3F-4E5A-BDA6-63F105ABD429}" presName="ChildAccent" presStyleLbl="alignImgPlace1" presStyleIdx="1" presStyleCnt="4"/>
      <dgm:spPr/>
      <dgm:t>
        <a:bodyPr/>
        <a:lstStyle/>
        <a:p>
          <a:endParaRPr lang="en-US"/>
        </a:p>
      </dgm:t>
    </dgm:pt>
    <dgm:pt modelId="{4B0E66D7-7C68-4F23-8793-53FA594B6D78}" type="pres">
      <dgm:prSet presAssocID="{7B2FE491-8F3F-4E5A-BDA6-63F105ABD429}" presName="Child3" presStyleLbl="revTx" presStyleIdx="0" presStyleCnt="0">
        <dgm:presLayoutVars>
          <dgm:chMax val="0"/>
          <dgm:chPref val="0"/>
          <dgm:bulletEnabled val="1"/>
        </dgm:presLayoutVars>
      </dgm:prSet>
      <dgm:spPr/>
      <dgm:t>
        <a:bodyPr/>
        <a:lstStyle/>
        <a:p>
          <a:endParaRPr lang="en-US"/>
        </a:p>
      </dgm:t>
    </dgm:pt>
    <dgm:pt modelId="{F4E37895-31CC-464C-A457-EC468EDA82B2}" type="pres">
      <dgm:prSet presAssocID="{7B2FE491-8F3F-4E5A-BDA6-63F105ABD429}" presName="Parent3" presStyleLbl="node1" presStyleIdx="1" presStyleCnt="4">
        <dgm:presLayoutVars>
          <dgm:chMax val="2"/>
          <dgm:chPref val="1"/>
          <dgm:bulletEnabled val="1"/>
        </dgm:presLayoutVars>
      </dgm:prSet>
      <dgm:spPr/>
      <dgm:t>
        <a:bodyPr/>
        <a:lstStyle/>
        <a:p>
          <a:endParaRPr lang="en-US"/>
        </a:p>
      </dgm:t>
    </dgm:pt>
    <dgm:pt modelId="{1724ADC2-0561-45C2-A9E1-AE3137027A89}" type="pres">
      <dgm:prSet presAssocID="{22505A2E-3221-4FF6-B974-082892293F63}" presName="ChildAccent2" presStyleCnt="0"/>
      <dgm:spPr/>
    </dgm:pt>
    <dgm:pt modelId="{2BCBE8FA-2345-48E6-AD3D-DBD677E18283}" type="pres">
      <dgm:prSet presAssocID="{22505A2E-3221-4FF6-B974-082892293F63}" presName="ChildAccent" presStyleLbl="alignImgPlace1" presStyleIdx="2" presStyleCnt="4" custLinFactNeighborX="540" custLinFactNeighborY="-8892"/>
      <dgm:spPr/>
      <dgm:t>
        <a:bodyPr/>
        <a:lstStyle/>
        <a:p>
          <a:endParaRPr lang="en-US"/>
        </a:p>
      </dgm:t>
    </dgm:pt>
    <dgm:pt modelId="{E3A081E3-F887-463C-B132-BFB8A70F79F9}" type="pres">
      <dgm:prSet presAssocID="{22505A2E-3221-4FF6-B974-082892293F63}" presName="Child2" presStyleLbl="revTx" presStyleIdx="0" presStyleCnt="0">
        <dgm:presLayoutVars>
          <dgm:chMax val="0"/>
          <dgm:chPref val="0"/>
          <dgm:bulletEnabled val="1"/>
        </dgm:presLayoutVars>
      </dgm:prSet>
      <dgm:spPr/>
      <dgm:t>
        <a:bodyPr/>
        <a:lstStyle/>
        <a:p>
          <a:endParaRPr lang="en-US"/>
        </a:p>
      </dgm:t>
    </dgm:pt>
    <dgm:pt modelId="{122A4C89-001E-44E3-ACFA-B82B195F7E87}" type="pres">
      <dgm:prSet presAssocID="{22505A2E-3221-4FF6-B974-082892293F63}" presName="Parent2" presStyleLbl="node1" presStyleIdx="2" presStyleCnt="4">
        <dgm:presLayoutVars>
          <dgm:chMax val="2"/>
          <dgm:chPref val="1"/>
          <dgm:bulletEnabled val="1"/>
        </dgm:presLayoutVars>
      </dgm:prSet>
      <dgm:spPr/>
      <dgm:t>
        <a:bodyPr/>
        <a:lstStyle/>
        <a:p>
          <a:endParaRPr lang="en-US"/>
        </a:p>
      </dgm:t>
    </dgm:pt>
    <dgm:pt modelId="{68E60179-F4B7-4A45-958C-999634D0CB7B}" type="pres">
      <dgm:prSet presAssocID="{F5F36883-3566-4D09-AACE-37FE9BE1BDAE}" presName="ChildAccent1" presStyleCnt="0"/>
      <dgm:spPr/>
    </dgm:pt>
    <dgm:pt modelId="{5FD3EE3E-4814-4675-8508-F4F6912D1A9D}" type="pres">
      <dgm:prSet presAssocID="{F5F36883-3566-4D09-AACE-37FE9BE1BDAE}" presName="ChildAccent" presStyleLbl="alignImgPlace1" presStyleIdx="3" presStyleCnt="4"/>
      <dgm:spPr/>
      <dgm:t>
        <a:bodyPr/>
        <a:lstStyle/>
        <a:p>
          <a:endParaRPr lang="en-US"/>
        </a:p>
      </dgm:t>
    </dgm:pt>
    <dgm:pt modelId="{80CF85E5-83BD-4A23-8944-118E7939842C}" type="pres">
      <dgm:prSet presAssocID="{F5F36883-3566-4D09-AACE-37FE9BE1BDAE}" presName="Child1" presStyleLbl="revTx" presStyleIdx="0" presStyleCnt="0">
        <dgm:presLayoutVars>
          <dgm:chMax val="0"/>
          <dgm:chPref val="0"/>
          <dgm:bulletEnabled val="1"/>
        </dgm:presLayoutVars>
      </dgm:prSet>
      <dgm:spPr/>
      <dgm:t>
        <a:bodyPr/>
        <a:lstStyle/>
        <a:p>
          <a:endParaRPr lang="en-US"/>
        </a:p>
      </dgm:t>
    </dgm:pt>
    <dgm:pt modelId="{2F3360C1-DF1F-40EC-BDD0-E39F68C984F9}" type="pres">
      <dgm:prSet presAssocID="{F5F36883-3566-4D09-AACE-37FE9BE1BDAE}" presName="Parent1" presStyleLbl="node1" presStyleIdx="3" presStyleCnt="4">
        <dgm:presLayoutVars>
          <dgm:chMax val="2"/>
          <dgm:chPref val="1"/>
          <dgm:bulletEnabled val="1"/>
        </dgm:presLayoutVars>
      </dgm:prSet>
      <dgm:spPr/>
      <dgm:t>
        <a:bodyPr/>
        <a:lstStyle/>
        <a:p>
          <a:endParaRPr lang="en-US"/>
        </a:p>
      </dgm:t>
    </dgm:pt>
  </dgm:ptLst>
  <dgm:cxnLst>
    <dgm:cxn modelId="{BEA28239-F64F-4BD3-9596-42A85015BC1B}" type="presOf" srcId="{B0C692A4-2B21-4467-9193-80F1A4C00F20}" destId="{E4A97E3F-56D7-4C1A-A821-561AA51D2971}" srcOrd="0" destOrd="0" presId="urn:microsoft.com/office/officeart/2011/layout/InterconnectedBlockProcess"/>
    <dgm:cxn modelId="{1297CF01-9E4B-4E29-B01F-52DC950D2EAC}" type="presOf" srcId="{AED4093A-0D32-4729-AE9F-459B9892C3EC}" destId="{2BCBE8FA-2345-48E6-AD3D-DBD677E18283}" srcOrd="0" destOrd="0" presId="urn:microsoft.com/office/officeart/2011/layout/InterconnectedBlockProcess"/>
    <dgm:cxn modelId="{17307DFA-ED62-452B-A76F-05802192ADDF}" srcId="{F5F36883-3566-4D09-AACE-37FE9BE1BDAE}" destId="{4419B8B0-1967-4812-AFAA-548FA890156B}" srcOrd="0" destOrd="0" parTransId="{A6489FFB-81C4-42FC-BFC9-0002AB2A1120}" sibTransId="{5216E14C-DFBB-4B1A-B33E-2AD049622740}"/>
    <dgm:cxn modelId="{5198E3CA-94E6-4132-B54A-B676A4A16135}" srcId="{22505A2E-3221-4FF6-B974-082892293F63}" destId="{AED4093A-0D32-4729-AE9F-459B9892C3EC}" srcOrd="0" destOrd="0" parTransId="{C99F02E3-B55A-4DEF-A764-6041DD2D529A}" sibTransId="{32CAE52A-8C58-4A07-AD11-092A2A0DFFE7}"/>
    <dgm:cxn modelId="{D847383D-C66D-4061-BE1E-0B0E27339567}" type="presOf" srcId="{22505A2E-3221-4FF6-B974-082892293F63}" destId="{122A4C89-001E-44E3-ACFA-B82B195F7E87}" srcOrd="0" destOrd="0" presId="urn:microsoft.com/office/officeart/2011/layout/InterconnectedBlockProcess"/>
    <dgm:cxn modelId="{09C2A038-2546-4D42-BBB0-DB6F02E2861F}" srcId="{78E65166-44B4-4B64-A8BE-FB5D0324D6D8}" destId="{B924D9A3-7173-4FD0-9064-644063BA5C7F}" srcOrd="3" destOrd="0" parTransId="{79581AC3-A9AE-4F54-8CF1-0A3E2BEC7F9D}" sibTransId="{D126BB4A-B075-4C0F-BA37-B8491AAC4F88}"/>
    <dgm:cxn modelId="{31D6C398-9C1E-4397-810B-A6863D4EA48E}" type="presOf" srcId="{AED4093A-0D32-4729-AE9F-459B9892C3EC}" destId="{E3A081E3-F887-463C-B132-BFB8A70F79F9}" srcOrd="1" destOrd="0" presId="urn:microsoft.com/office/officeart/2011/layout/InterconnectedBlockProcess"/>
    <dgm:cxn modelId="{DBB53EB1-1084-44D7-8E8A-282E913FBCAA}" srcId="{78E65166-44B4-4B64-A8BE-FB5D0324D6D8}" destId="{7B2FE491-8F3F-4E5A-BDA6-63F105ABD429}" srcOrd="2" destOrd="0" parTransId="{5A657B78-A397-4CF2-82C9-955DC2A7F9DF}" sibTransId="{90645B2E-6905-415A-9540-1C65A6849962}"/>
    <dgm:cxn modelId="{86B66B8F-2F78-4717-8526-8E992C0491FF}" type="presOf" srcId="{CF5C2D03-7465-44DD-B80C-965DCBC75698}" destId="{AC615A56-A72B-4EC1-AED1-A94666A1F593}" srcOrd="1" destOrd="0" presId="urn:microsoft.com/office/officeart/2011/layout/InterconnectedBlockProcess"/>
    <dgm:cxn modelId="{F60FFB16-6460-493B-BA24-2A177A3ED973}" type="presOf" srcId="{78E65166-44B4-4B64-A8BE-FB5D0324D6D8}" destId="{1EC50A7C-8C39-4C5F-9264-116520EB4706}" srcOrd="0" destOrd="0" presId="urn:microsoft.com/office/officeart/2011/layout/InterconnectedBlockProcess"/>
    <dgm:cxn modelId="{77027D38-CC73-4834-BB25-5B71BD87A43A}" type="presOf" srcId="{7B2FE491-8F3F-4E5A-BDA6-63F105ABD429}" destId="{F4E37895-31CC-464C-A457-EC468EDA82B2}" srcOrd="0" destOrd="0" presId="urn:microsoft.com/office/officeart/2011/layout/InterconnectedBlockProcess"/>
    <dgm:cxn modelId="{56A938C2-A37C-4A7B-8B94-79AB6ADECAC5}" type="presOf" srcId="{B0C692A4-2B21-4467-9193-80F1A4C00F20}" destId="{4B0E66D7-7C68-4F23-8793-53FA594B6D78}" srcOrd="1" destOrd="0" presId="urn:microsoft.com/office/officeart/2011/layout/InterconnectedBlockProcess"/>
    <dgm:cxn modelId="{404055EE-9C34-4828-9B48-24C509B12A2A}" type="presOf" srcId="{4419B8B0-1967-4812-AFAA-548FA890156B}" destId="{80CF85E5-83BD-4A23-8944-118E7939842C}" srcOrd="1" destOrd="0" presId="urn:microsoft.com/office/officeart/2011/layout/InterconnectedBlockProcess"/>
    <dgm:cxn modelId="{73E107BE-DB93-4590-9B84-E2479006B82A}" type="presOf" srcId="{CF5C2D03-7465-44DD-B80C-965DCBC75698}" destId="{D8132A10-CFC4-4DB0-979E-C9A6EBF71F89}" srcOrd="0" destOrd="0" presId="urn:microsoft.com/office/officeart/2011/layout/InterconnectedBlockProcess"/>
    <dgm:cxn modelId="{DF62CF7A-F2BD-466F-82BF-EECC37E43079}" type="presOf" srcId="{4419B8B0-1967-4812-AFAA-548FA890156B}" destId="{5FD3EE3E-4814-4675-8508-F4F6912D1A9D}" srcOrd="0" destOrd="0" presId="urn:microsoft.com/office/officeart/2011/layout/InterconnectedBlockProcess"/>
    <dgm:cxn modelId="{064AC9BE-5341-48E7-9326-1EA386AC2430}" srcId="{78E65166-44B4-4B64-A8BE-FB5D0324D6D8}" destId="{F5F36883-3566-4D09-AACE-37FE9BE1BDAE}" srcOrd="0" destOrd="0" parTransId="{87EAF7D6-5B40-4163-A91F-90C60B6BF020}" sibTransId="{87B2E167-9C5F-49C3-9D6B-B7A62D2249C6}"/>
    <dgm:cxn modelId="{2CFA7E47-C795-458E-88DC-B0F8C42E856F}" srcId="{7B2FE491-8F3F-4E5A-BDA6-63F105ABD429}" destId="{B0C692A4-2B21-4467-9193-80F1A4C00F20}" srcOrd="0" destOrd="0" parTransId="{BBD5CB38-5A4E-49A9-B583-9329857A6203}" sibTransId="{22A524AD-2ACD-432D-BFB8-0DADE82D8951}"/>
    <dgm:cxn modelId="{3B4E8D32-7694-43B7-B24E-16F17BED06D5}" srcId="{B924D9A3-7173-4FD0-9064-644063BA5C7F}" destId="{CF5C2D03-7465-44DD-B80C-965DCBC75698}" srcOrd="0" destOrd="0" parTransId="{C29F62AD-4556-4B7B-8A9E-A64F5426C7EB}" sibTransId="{AB1315B0-0EB5-4C82-982E-03E160DDE90E}"/>
    <dgm:cxn modelId="{50519D6D-8B5F-4429-8B1C-BF2E61CDD989}" type="presOf" srcId="{B924D9A3-7173-4FD0-9064-644063BA5C7F}" destId="{EF75A551-F089-4423-B040-C656B0B80CCD}" srcOrd="0" destOrd="0" presId="urn:microsoft.com/office/officeart/2011/layout/InterconnectedBlockProcess"/>
    <dgm:cxn modelId="{B76B6AFF-9F70-4048-B7AA-98284B61AB90}" srcId="{78E65166-44B4-4B64-A8BE-FB5D0324D6D8}" destId="{22505A2E-3221-4FF6-B974-082892293F63}" srcOrd="1" destOrd="0" parTransId="{ABB0B1E3-7231-4160-8218-2089219B3938}" sibTransId="{883CBD23-63E5-4B72-805D-AF888F926FDE}"/>
    <dgm:cxn modelId="{B2103E94-27EA-4F5F-A01B-AB80CBE50807}" type="presOf" srcId="{F5F36883-3566-4D09-AACE-37FE9BE1BDAE}" destId="{2F3360C1-DF1F-40EC-BDD0-E39F68C984F9}" srcOrd="0" destOrd="0" presId="urn:microsoft.com/office/officeart/2011/layout/InterconnectedBlockProcess"/>
    <dgm:cxn modelId="{DE752D15-58D0-4741-A550-43212AD596DC}" type="presParOf" srcId="{1EC50A7C-8C39-4C5F-9264-116520EB4706}" destId="{1FED65EF-875F-4738-A649-1B9F12AC6F0D}" srcOrd="0" destOrd="0" presId="urn:microsoft.com/office/officeart/2011/layout/InterconnectedBlockProcess"/>
    <dgm:cxn modelId="{4F290E4C-EB9A-44E6-B1B7-1C902FD84CA4}" type="presParOf" srcId="{1FED65EF-875F-4738-A649-1B9F12AC6F0D}" destId="{D8132A10-CFC4-4DB0-979E-C9A6EBF71F89}" srcOrd="0" destOrd="0" presId="urn:microsoft.com/office/officeart/2011/layout/InterconnectedBlockProcess"/>
    <dgm:cxn modelId="{B68672D7-33F8-49AF-96DE-B1AEF35A39D8}" type="presParOf" srcId="{1EC50A7C-8C39-4C5F-9264-116520EB4706}" destId="{AC615A56-A72B-4EC1-AED1-A94666A1F593}" srcOrd="1" destOrd="0" presId="urn:microsoft.com/office/officeart/2011/layout/InterconnectedBlockProcess"/>
    <dgm:cxn modelId="{7E20CDD1-1C96-4D48-ADB0-F9FEAF97E632}" type="presParOf" srcId="{1EC50A7C-8C39-4C5F-9264-116520EB4706}" destId="{EF75A551-F089-4423-B040-C656B0B80CCD}" srcOrd="2" destOrd="0" presId="urn:microsoft.com/office/officeart/2011/layout/InterconnectedBlockProcess"/>
    <dgm:cxn modelId="{452053D7-8BFB-427A-81E8-CE6BD19FBCD9}" type="presParOf" srcId="{1EC50A7C-8C39-4C5F-9264-116520EB4706}" destId="{4DAA935D-B88C-4FCA-A4A5-1043FC933A5A}" srcOrd="3" destOrd="0" presId="urn:microsoft.com/office/officeart/2011/layout/InterconnectedBlockProcess"/>
    <dgm:cxn modelId="{1EBA4190-86EE-48CF-9BD7-B20470AC4980}" type="presParOf" srcId="{4DAA935D-B88C-4FCA-A4A5-1043FC933A5A}" destId="{E4A97E3F-56D7-4C1A-A821-561AA51D2971}" srcOrd="0" destOrd="0" presId="urn:microsoft.com/office/officeart/2011/layout/InterconnectedBlockProcess"/>
    <dgm:cxn modelId="{7F9488CA-1DBF-437E-9E54-9175A02C866B}" type="presParOf" srcId="{1EC50A7C-8C39-4C5F-9264-116520EB4706}" destId="{4B0E66D7-7C68-4F23-8793-53FA594B6D78}" srcOrd="4" destOrd="0" presId="urn:microsoft.com/office/officeart/2011/layout/InterconnectedBlockProcess"/>
    <dgm:cxn modelId="{E2E5EC85-0DE2-49C3-BA13-62B248863294}" type="presParOf" srcId="{1EC50A7C-8C39-4C5F-9264-116520EB4706}" destId="{F4E37895-31CC-464C-A457-EC468EDA82B2}" srcOrd="5" destOrd="0" presId="urn:microsoft.com/office/officeart/2011/layout/InterconnectedBlockProcess"/>
    <dgm:cxn modelId="{B9F426F1-2D09-4D91-8491-44662F76A10B}" type="presParOf" srcId="{1EC50A7C-8C39-4C5F-9264-116520EB4706}" destId="{1724ADC2-0561-45C2-A9E1-AE3137027A89}" srcOrd="6" destOrd="0" presId="urn:microsoft.com/office/officeart/2011/layout/InterconnectedBlockProcess"/>
    <dgm:cxn modelId="{89818FD9-D02D-410F-83C2-C9B9B695DD5E}" type="presParOf" srcId="{1724ADC2-0561-45C2-A9E1-AE3137027A89}" destId="{2BCBE8FA-2345-48E6-AD3D-DBD677E18283}" srcOrd="0" destOrd="0" presId="urn:microsoft.com/office/officeart/2011/layout/InterconnectedBlockProcess"/>
    <dgm:cxn modelId="{E0539F52-4F67-43DF-B615-838002EBAF35}" type="presParOf" srcId="{1EC50A7C-8C39-4C5F-9264-116520EB4706}" destId="{E3A081E3-F887-463C-B132-BFB8A70F79F9}" srcOrd="7" destOrd="0" presId="urn:microsoft.com/office/officeart/2011/layout/InterconnectedBlockProcess"/>
    <dgm:cxn modelId="{C68D3148-EA02-4294-B38D-315682CEA16E}" type="presParOf" srcId="{1EC50A7C-8C39-4C5F-9264-116520EB4706}" destId="{122A4C89-001E-44E3-ACFA-B82B195F7E87}" srcOrd="8" destOrd="0" presId="urn:microsoft.com/office/officeart/2011/layout/InterconnectedBlockProcess"/>
    <dgm:cxn modelId="{702EE18B-E747-4962-9CF7-332F2396B70E}" type="presParOf" srcId="{1EC50A7C-8C39-4C5F-9264-116520EB4706}" destId="{68E60179-F4B7-4A45-958C-999634D0CB7B}" srcOrd="9" destOrd="0" presId="urn:microsoft.com/office/officeart/2011/layout/InterconnectedBlockProcess"/>
    <dgm:cxn modelId="{885648FD-EAF4-4434-9017-5584EF85232D}" type="presParOf" srcId="{68E60179-F4B7-4A45-958C-999634D0CB7B}" destId="{5FD3EE3E-4814-4675-8508-F4F6912D1A9D}" srcOrd="0" destOrd="0" presId="urn:microsoft.com/office/officeart/2011/layout/InterconnectedBlockProcess"/>
    <dgm:cxn modelId="{5DB837C3-7986-434E-BA48-5623281F2B84}" type="presParOf" srcId="{1EC50A7C-8C39-4C5F-9264-116520EB4706}" destId="{80CF85E5-83BD-4A23-8944-118E7939842C}" srcOrd="10" destOrd="0" presId="urn:microsoft.com/office/officeart/2011/layout/InterconnectedBlockProcess"/>
    <dgm:cxn modelId="{7C8D6908-A758-451F-8256-475A6C0A1B72}" type="presParOf" srcId="{1EC50A7C-8C39-4C5F-9264-116520EB4706}" destId="{2F3360C1-DF1F-40EC-BDD0-E39F68C984F9}" srcOrd="11" destOrd="0" presId="urn:microsoft.com/office/officeart/2011/layout/InterconnectedBlock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FA5870-F25C-4D87-8998-C93642690AF4}" type="doc">
      <dgm:prSet loTypeId="urn:microsoft.com/office/officeart/2005/8/layout/hProcess9" loCatId="process" qsTypeId="urn:microsoft.com/office/officeart/2005/8/quickstyle/simple1" qsCatId="simple" csTypeId="urn:microsoft.com/office/officeart/2005/8/colors/colorful1" csCatId="colorful" phldr="1"/>
      <dgm:spPr/>
    </dgm:pt>
    <dgm:pt modelId="{BC0A306B-E51B-4051-85BF-CC6E079EABEA}">
      <dgm:prSet phldrT="[Text]"/>
      <dgm:spPr/>
      <dgm:t>
        <a:bodyPr/>
        <a:lstStyle/>
        <a:p>
          <a:r>
            <a:rPr lang="en-US" dirty="0" smtClean="0"/>
            <a:t>Know the business</a:t>
          </a:r>
          <a:endParaRPr lang="en-US" dirty="0"/>
        </a:p>
      </dgm:t>
    </dgm:pt>
    <dgm:pt modelId="{F4CFCDBA-475A-4789-B68A-11B559D0F9BF}" type="parTrans" cxnId="{FEFD6620-25B9-418A-A6A1-F342028D79A7}">
      <dgm:prSet/>
      <dgm:spPr/>
      <dgm:t>
        <a:bodyPr/>
        <a:lstStyle/>
        <a:p>
          <a:endParaRPr lang="en-US"/>
        </a:p>
      </dgm:t>
    </dgm:pt>
    <dgm:pt modelId="{0008FADA-E3F4-4A99-984A-FFC3954CFAB2}" type="sibTrans" cxnId="{FEFD6620-25B9-418A-A6A1-F342028D79A7}">
      <dgm:prSet/>
      <dgm:spPr/>
      <dgm:t>
        <a:bodyPr/>
        <a:lstStyle/>
        <a:p>
          <a:endParaRPr lang="en-US"/>
        </a:p>
      </dgm:t>
    </dgm:pt>
    <dgm:pt modelId="{38E10BB1-86D6-4DAC-A72F-C10BBA6CBC3C}">
      <dgm:prSet phldrT="[Text]"/>
      <dgm:spPr/>
      <dgm:t>
        <a:bodyPr/>
        <a:lstStyle/>
        <a:p>
          <a:r>
            <a:rPr lang="en-US" dirty="0" smtClean="0"/>
            <a:t>Evidence Change</a:t>
          </a:r>
          <a:endParaRPr lang="en-US" dirty="0"/>
        </a:p>
      </dgm:t>
    </dgm:pt>
    <dgm:pt modelId="{CE7F1E71-F9D5-4520-A563-EFB97C9626EB}" type="parTrans" cxnId="{8A8B2725-1FF6-4622-9193-FE4AF2B8230B}">
      <dgm:prSet/>
      <dgm:spPr/>
      <dgm:t>
        <a:bodyPr/>
        <a:lstStyle/>
        <a:p>
          <a:endParaRPr lang="en-US"/>
        </a:p>
      </dgm:t>
    </dgm:pt>
    <dgm:pt modelId="{433DCE81-BD2A-4DB2-88A3-CB3BBBF3F9F7}" type="sibTrans" cxnId="{8A8B2725-1FF6-4622-9193-FE4AF2B8230B}">
      <dgm:prSet/>
      <dgm:spPr/>
      <dgm:t>
        <a:bodyPr/>
        <a:lstStyle/>
        <a:p>
          <a:endParaRPr lang="en-US"/>
        </a:p>
      </dgm:t>
    </dgm:pt>
    <dgm:pt modelId="{486768C7-4AA8-41AD-819F-2B20D348A6A0}">
      <dgm:prSet phldrT="[Text]"/>
      <dgm:spPr/>
      <dgm:t>
        <a:bodyPr/>
        <a:lstStyle/>
        <a:p>
          <a:r>
            <a:rPr lang="en-US" dirty="0" smtClean="0"/>
            <a:t>Continuous Improvement</a:t>
          </a:r>
          <a:endParaRPr lang="en-US" dirty="0"/>
        </a:p>
      </dgm:t>
    </dgm:pt>
    <dgm:pt modelId="{A70D5771-E1DE-4AAC-948E-23A0E61B6394}" type="parTrans" cxnId="{CA3D6D68-974F-4145-945E-F1A036C7D33A}">
      <dgm:prSet/>
      <dgm:spPr/>
      <dgm:t>
        <a:bodyPr/>
        <a:lstStyle/>
        <a:p>
          <a:endParaRPr lang="en-US"/>
        </a:p>
      </dgm:t>
    </dgm:pt>
    <dgm:pt modelId="{0B6C912D-0232-450C-8335-DD220B00A985}" type="sibTrans" cxnId="{CA3D6D68-974F-4145-945E-F1A036C7D33A}">
      <dgm:prSet/>
      <dgm:spPr/>
      <dgm:t>
        <a:bodyPr/>
        <a:lstStyle/>
        <a:p>
          <a:endParaRPr lang="en-US"/>
        </a:p>
      </dgm:t>
    </dgm:pt>
    <dgm:pt modelId="{0FA2D4AE-114A-4179-9BF6-B74B5548177F}" type="pres">
      <dgm:prSet presAssocID="{96FA5870-F25C-4D87-8998-C93642690AF4}" presName="CompostProcess" presStyleCnt="0">
        <dgm:presLayoutVars>
          <dgm:dir/>
          <dgm:resizeHandles val="exact"/>
        </dgm:presLayoutVars>
      </dgm:prSet>
      <dgm:spPr/>
    </dgm:pt>
    <dgm:pt modelId="{28FADC96-3619-46BB-AC59-36A5AE81EE24}" type="pres">
      <dgm:prSet presAssocID="{96FA5870-F25C-4D87-8998-C93642690AF4}" presName="arrow" presStyleLbl="bgShp" presStyleIdx="0" presStyleCnt="1"/>
      <dgm:spPr/>
    </dgm:pt>
    <dgm:pt modelId="{26802679-48E9-4D8E-82D6-00A59DFA8BDA}" type="pres">
      <dgm:prSet presAssocID="{96FA5870-F25C-4D87-8998-C93642690AF4}" presName="linearProcess" presStyleCnt="0"/>
      <dgm:spPr/>
    </dgm:pt>
    <dgm:pt modelId="{2F9A6244-4C6D-470D-BB7A-DB72CB7D7031}" type="pres">
      <dgm:prSet presAssocID="{BC0A306B-E51B-4051-85BF-CC6E079EABEA}" presName="textNode" presStyleLbl="node1" presStyleIdx="0" presStyleCnt="3">
        <dgm:presLayoutVars>
          <dgm:bulletEnabled val="1"/>
        </dgm:presLayoutVars>
      </dgm:prSet>
      <dgm:spPr/>
      <dgm:t>
        <a:bodyPr/>
        <a:lstStyle/>
        <a:p>
          <a:endParaRPr lang="en-US"/>
        </a:p>
      </dgm:t>
    </dgm:pt>
    <dgm:pt modelId="{6CC1E1D5-A213-46FE-88FD-015EC9F715B5}" type="pres">
      <dgm:prSet presAssocID="{0008FADA-E3F4-4A99-984A-FFC3954CFAB2}" presName="sibTrans" presStyleCnt="0"/>
      <dgm:spPr/>
    </dgm:pt>
    <dgm:pt modelId="{B92934E8-2FE2-45C1-BB49-5C5D9E4340A4}" type="pres">
      <dgm:prSet presAssocID="{38E10BB1-86D6-4DAC-A72F-C10BBA6CBC3C}" presName="textNode" presStyleLbl="node1" presStyleIdx="1" presStyleCnt="3">
        <dgm:presLayoutVars>
          <dgm:bulletEnabled val="1"/>
        </dgm:presLayoutVars>
      </dgm:prSet>
      <dgm:spPr/>
      <dgm:t>
        <a:bodyPr/>
        <a:lstStyle/>
        <a:p>
          <a:endParaRPr lang="en-US"/>
        </a:p>
      </dgm:t>
    </dgm:pt>
    <dgm:pt modelId="{DFBC2A57-D86B-4940-B5F7-AB9C3631DC62}" type="pres">
      <dgm:prSet presAssocID="{433DCE81-BD2A-4DB2-88A3-CB3BBBF3F9F7}" presName="sibTrans" presStyleCnt="0"/>
      <dgm:spPr/>
    </dgm:pt>
    <dgm:pt modelId="{10BEC5AB-B045-44BD-930D-11E403EC4677}" type="pres">
      <dgm:prSet presAssocID="{486768C7-4AA8-41AD-819F-2B20D348A6A0}" presName="textNode" presStyleLbl="node1" presStyleIdx="2" presStyleCnt="3">
        <dgm:presLayoutVars>
          <dgm:bulletEnabled val="1"/>
        </dgm:presLayoutVars>
      </dgm:prSet>
      <dgm:spPr/>
      <dgm:t>
        <a:bodyPr/>
        <a:lstStyle/>
        <a:p>
          <a:endParaRPr lang="en-US"/>
        </a:p>
      </dgm:t>
    </dgm:pt>
  </dgm:ptLst>
  <dgm:cxnLst>
    <dgm:cxn modelId="{622D41AB-FF5E-4D72-A7A5-BACC2817DCBB}" type="presOf" srcId="{96FA5870-F25C-4D87-8998-C93642690AF4}" destId="{0FA2D4AE-114A-4179-9BF6-B74B5548177F}" srcOrd="0" destOrd="0" presId="urn:microsoft.com/office/officeart/2005/8/layout/hProcess9"/>
    <dgm:cxn modelId="{9AD18BDF-36E8-4ED3-9BEE-64FD325E497D}" type="presOf" srcId="{486768C7-4AA8-41AD-819F-2B20D348A6A0}" destId="{10BEC5AB-B045-44BD-930D-11E403EC4677}" srcOrd="0" destOrd="0" presId="urn:microsoft.com/office/officeart/2005/8/layout/hProcess9"/>
    <dgm:cxn modelId="{F0502A8D-2D1F-466A-8115-DBF52A2D4EE4}" type="presOf" srcId="{38E10BB1-86D6-4DAC-A72F-C10BBA6CBC3C}" destId="{B92934E8-2FE2-45C1-BB49-5C5D9E4340A4}" srcOrd="0" destOrd="0" presId="urn:microsoft.com/office/officeart/2005/8/layout/hProcess9"/>
    <dgm:cxn modelId="{8A8B2725-1FF6-4622-9193-FE4AF2B8230B}" srcId="{96FA5870-F25C-4D87-8998-C93642690AF4}" destId="{38E10BB1-86D6-4DAC-A72F-C10BBA6CBC3C}" srcOrd="1" destOrd="0" parTransId="{CE7F1E71-F9D5-4520-A563-EFB97C9626EB}" sibTransId="{433DCE81-BD2A-4DB2-88A3-CB3BBBF3F9F7}"/>
    <dgm:cxn modelId="{CA3D6D68-974F-4145-945E-F1A036C7D33A}" srcId="{96FA5870-F25C-4D87-8998-C93642690AF4}" destId="{486768C7-4AA8-41AD-819F-2B20D348A6A0}" srcOrd="2" destOrd="0" parTransId="{A70D5771-E1DE-4AAC-948E-23A0E61B6394}" sibTransId="{0B6C912D-0232-450C-8335-DD220B00A985}"/>
    <dgm:cxn modelId="{94779ED4-63FC-4CD6-92FB-4F22D85F2FB3}" type="presOf" srcId="{BC0A306B-E51B-4051-85BF-CC6E079EABEA}" destId="{2F9A6244-4C6D-470D-BB7A-DB72CB7D7031}" srcOrd="0" destOrd="0" presId="urn:microsoft.com/office/officeart/2005/8/layout/hProcess9"/>
    <dgm:cxn modelId="{FEFD6620-25B9-418A-A6A1-F342028D79A7}" srcId="{96FA5870-F25C-4D87-8998-C93642690AF4}" destId="{BC0A306B-E51B-4051-85BF-CC6E079EABEA}" srcOrd="0" destOrd="0" parTransId="{F4CFCDBA-475A-4789-B68A-11B559D0F9BF}" sibTransId="{0008FADA-E3F4-4A99-984A-FFC3954CFAB2}"/>
    <dgm:cxn modelId="{70C2D42E-E0BB-49A9-98C9-6148AA660C71}" type="presParOf" srcId="{0FA2D4AE-114A-4179-9BF6-B74B5548177F}" destId="{28FADC96-3619-46BB-AC59-36A5AE81EE24}" srcOrd="0" destOrd="0" presId="urn:microsoft.com/office/officeart/2005/8/layout/hProcess9"/>
    <dgm:cxn modelId="{79420F11-DCD8-441F-BBD8-80C20217F142}" type="presParOf" srcId="{0FA2D4AE-114A-4179-9BF6-B74B5548177F}" destId="{26802679-48E9-4D8E-82D6-00A59DFA8BDA}" srcOrd="1" destOrd="0" presId="urn:microsoft.com/office/officeart/2005/8/layout/hProcess9"/>
    <dgm:cxn modelId="{5E8ACDA7-B425-4DA1-B543-0C3F7601D67D}" type="presParOf" srcId="{26802679-48E9-4D8E-82D6-00A59DFA8BDA}" destId="{2F9A6244-4C6D-470D-BB7A-DB72CB7D7031}" srcOrd="0" destOrd="0" presId="urn:microsoft.com/office/officeart/2005/8/layout/hProcess9"/>
    <dgm:cxn modelId="{BEBE8B5A-1F99-4DAD-9A83-F60E26241FF0}" type="presParOf" srcId="{26802679-48E9-4D8E-82D6-00A59DFA8BDA}" destId="{6CC1E1D5-A213-46FE-88FD-015EC9F715B5}" srcOrd="1" destOrd="0" presId="urn:microsoft.com/office/officeart/2005/8/layout/hProcess9"/>
    <dgm:cxn modelId="{44117489-BDF4-4C41-A03D-161EF801755B}" type="presParOf" srcId="{26802679-48E9-4D8E-82D6-00A59DFA8BDA}" destId="{B92934E8-2FE2-45C1-BB49-5C5D9E4340A4}" srcOrd="2" destOrd="0" presId="urn:microsoft.com/office/officeart/2005/8/layout/hProcess9"/>
    <dgm:cxn modelId="{1C9E6444-E807-4780-A990-18B9ED092A55}" type="presParOf" srcId="{26802679-48E9-4D8E-82D6-00A59DFA8BDA}" destId="{DFBC2A57-D86B-4940-B5F7-AB9C3631DC62}" srcOrd="3" destOrd="0" presId="urn:microsoft.com/office/officeart/2005/8/layout/hProcess9"/>
    <dgm:cxn modelId="{0F87CBC7-7177-4315-931F-4E8FBB3067B7}" type="presParOf" srcId="{26802679-48E9-4D8E-82D6-00A59DFA8BDA}" destId="{10BEC5AB-B045-44BD-930D-11E403EC4677}"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BF519-79EA-40E6-B276-B05A47FB4B0D}">
      <dsp:nvSpPr>
        <dsp:cNvPr id="0" name=""/>
        <dsp:cNvSpPr/>
      </dsp:nvSpPr>
      <dsp:spPr>
        <a:xfrm>
          <a:off x="2402651" y="1539784"/>
          <a:ext cx="1290697" cy="1290697"/>
        </a:xfrm>
        <a:prstGeom prst="ellipse">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USW @Sector</a:t>
          </a:r>
          <a:endParaRPr lang="en-US" sz="2000" kern="1200" dirty="0"/>
        </a:p>
      </dsp:txBody>
      <dsp:txXfrm>
        <a:off x="2591669" y="1728802"/>
        <a:ext cx="912661" cy="912661"/>
      </dsp:txXfrm>
    </dsp:sp>
    <dsp:sp modelId="{AA73FBDD-E0CD-4410-8BDF-AAAE27220586}">
      <dsp:nvSpPr>
        <dsp:cNvPr id="0" name=""/>
        <dsp:cNvSpPr/>
      </dsp:nvSpPr>
      <dsp:spPr>
        <a:xfrm rot="12900000">
          <a:off x="1570541" y="1313701"/>
          <a:ext cx="991191" cy="367848"/>
        </a:xfrm>
        <a:prstGeom prst="leftArrow">
          <a:avLst>
            <a:gd name="adj1" fmla="val 60000"/>
            <a:gd name="adj2" fmla="val 5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E48EBFA9-AC6B-4E84-9992-AB5A84C17869}">
      <dsp:nvSpPr>
        <dsp:cNvPr id="0" name=""/>
        <dsp:cNvSpPr/>
      </dsp:nvSpPr>
      <dsp:spPr>
        <a:xfrm>
          <a:off x="1047088" y="722899"/>
          <a:ext cx="1226162" cy="980929"/>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History </a:t>
          </a:r>
          <a:endParaRPr lang="en-US" sz="1600" kern="1200" dirty="0"/>
        </a:p>
      </dsp:txBody>
      <dsp:txXfrm>
        <a:off x="1075818" y="751629"/>
        <a:ext cx="1168702" cy="923469"/>
      </dsp:txXfrm>
    </dsp:sp>
    <dsp:sp modelId="{A202FFD8-21E2-4FDD-B1E3-8CF324DE5422}">
      <dsp:nvSpPr>
        <dsp:cNvPr id="0" name=""/>
        <dsp:cNvSpPr/>
      </dsp:nvSpPr>
      <dsp:spPr>
        <a:xfrm rot="16200000">
          <a:off x="2552404" y="802576"/>
          <a:ext cx="991191" cy="367848"/>
        </a:xfrm>
        <a:prstGeom prst="leftArrow">
          <a:avLst>
            <a:gd name="adj1" fmla="val 60000"/>
            <a:gd name="adj2" fmla="val 5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0D85DF9F-58A2-443B-AD5F-1EC94BFE5F06}">
      <dsp:nvSpPr>
        <dsp:cNvPr id="0" name=""/>
        <dsp:cNvSpPr/>
      </dsp:nvSpPr>
      <dsp:spPr>
        <a:xfrm>
          <a:off x="2434918" y="439"/>
          <a:ext cx="1226162" cy="980929"/>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Accounting</a:t>
          </a:r>
          <a:endParaRPr lang="en-US" sz="1600" kern="1200" dirty="0"/>
        </a:p>
      </dsp:txBody>
      <dsp:txXfrm>
        <a:off x="2463648" y="29169"/>
        <a:ext cx="1168702" cy="923469"/>
      </dsp:txXfrm>
    </dsp:sp>
    <dsp:sp modelId="{F3C69D54-DFAF-4208-84C2-2066651C47E8}">
      <dsp:nvSpPr>
        <dsp:cNvPr id="0" name=""/>
        <dsp:cNvSpPr/>
      </dsp:nvSpPr>
      <dsp:spPr>
        <a:xfrm rot="19500000">
          <a:off x="3534266" y="1313701"/>
          <a:ext cx="991191" cy="367848"/>
        </a:xfrm>
        <a:prstGeom prst="leftArrow">
          <a:avLst>
            <a:gd name="adj1" fmla="val 60000"/>
            <a:gd name="adj2" fmla="val 5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3EC034BF-1736-4784-9E86-F245124C0ABC}">
      <dsp:nvSpPr>
        <dsp:cNvPr id="0" name=""/>
        <dsp:cNvSpPr/>
      </dsp:nvSpPr>
      <dsp:spPr>
        <a:xfrm>
          <a:off x="3822749" y="722899"/>
          <a:ext cx="1226162" cy="980929"/>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Photography</a:t>
          </a:r>
          <a:endParaRPr lang="en-US" sz="1600" kern="1200" dirty="0"/>
        </a:p>
      </dsp:txBody>
      <dsp:txXfrm>
        <a:off x="3851479" y="751629"/>
        <a:ext cx="1168702" cy="923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32A10-CFC4-4DB0-979E-C9A6EBF71F89}">
      <dsp:nvSpPr>
        <dsp:cNvPr id="0" name=""/>
        <dsp:cNvSpPr/>
      </dsp:nvSpPr>
      <dsp:spPr>
        <a:xfrm>
          <a:off x="5341073" y="738029"/>
          <a:ext cx="1328414" cy="3162760"/>
        </a:xfrm>
        <a:prstGeom prst="wedgeRectCallout">
          <a:avLst>
            <a:gd name="adj1" fmla="val 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lvl="0" algn="r" defTabSz="666750">
            <a:lnSpc>
              <a:spcPct val="90000"/>
            </a:lnSpc>
            <a:spcBef>
              <a:spcPct val="0"/>
            </a:spcBef>
            <a:spcAft>
              <a:spcPct val="35000"/>
            </a:spcAft>
          </a:pPr>
          <a:r>
            <a:rPr lang="en-US" sz="1500" kern="1200" dirty="0" smtClean="0"/>
            <a:t>Many see the results</a:t>
          </a:r>
        </a:p>
        <a:p>
          <a:pPr lvl="0" algn="r" defTabSz="666750">
            <a:lnSpc>
              <a:spcPct val="90000"/>
            </a:lnSpc>
            <a:spcBef>
              <a:spcPct val="0"/>
            </a:spcBef>
            <a:spcAft>
              <a:spcPct val="35000"/>
            </a:spcAft>
          </a:pPr>
          <a:r>
            <a:rPr lang="en-US" sz="1500" kern="1200" dirty="0" smtClean="0"/>
            <a:t>Further increases in engagement</a:t>
          </a:r>
          <a:endParaRPr lang="en-US" sz="1500" kern="1200" dirty="0"/>
        </a:p>
      </dsp:txBody>
      <dsp:txXfrm>
        <a:off x="5509516" y="738029"/>
        <a:ext cx="1159971" cy="3162760"/>
      </dsp:txXfrm>
    </dsp:sp>
    <dsp:sp modelId="{EF75A551-F089-4423-B040-C656B0B80CCD}">
      <dsp:nvSpPr>
        <dsp:cNvPr id="0" name=""/>
        <dsp:cNvSpPr/>
      </dsp:nvSpPr>
      <dsp:spPr>
        <a:xfrm>
          <a:off x="5341073" y="0"/>
          <a:ext cx="1328414" cy="7380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800100">
            <a:lnSpc>
              <a:spcPct val="90000"/>
            </a:lnSpc>
            <a:spcBef>
              <a:spcPct val="0"/>
            </a:spcBef>
            <a:spcAft>
              <a:spcPct val="35000"/>
            </a:spcAft>
          </a:pPr>
          <a:r>
            <a:rPr lang="en-US" sz="1800" kern="1200" dirty="0" smtClean="0"/>
            <a:t>Impact</a:t>
          </a:r>
          <a:endParaRPr lang="en-US" sz="1800" kern="1200" dirty="0"/>
        </a:p>
      </dsp:txBody>
      <dsp:txXfrm>
        <a:off x="5341073" y="0"/>
        <a:ext cx="1328414" cy="738029"/>
      </dsp:txXfrm>
    </dsp:sp>
    <dsp:sp modelId="{E4A97E3F-56D7-4C1A-A821-561AA51D2971}">
      <dsp:nvSpPr>
        <dsp:cNvPr id="0" name=""/>
        <dsp:cNvSpPr/>
      </dsp:nvSpPr>
      <dsp:spPr>
        <a:xfrm>
          <a:off x="4012659" y="738029"/>
          <a:ext cx="1328414" cy="2952117"/>
        </a:xfrm>
        <a:prstGeom prst="wedgeRectCallout">
          <a:avLst>
            <a:gd name="adj1" fmla="val 62500"/>
            <a:gd name="adj2" fmla="val 20830"/>
          </a:avLst>
        </a:prstGeom>
        <a:solidFill>
          <a:schemeClr val="accent1">
            <a:tint val="50000"/>
            <a:hueOff val="-4363171"/>
            <a:satOff val="-234"/>
            <a:lumOff val="37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lvl="0" algn="r" defTabSz="666750">
            <a:lnSpc>
              <a:spcPct val="90000"/>
            </a:lnSpc>
            <a:spcBef>
              <a:spcPct val="0"/>
            </a:spcBef>
            <a:spcAft>
              <a:spcPct val="35000"/>
            </a:spcAft>
          </a:pPr>
          <a:r>
            <a:rPr lang="en-US" sz="1500" kern="1200" dirty="0" smtClean="0"/>
            <a:t>Quick wins</a:t>
          </a:r>
        </a:p>
        <a:p>
          <a:pPr lvl="0" algn="r" defTabSz="666750">
            <a:lnSpc>
              <a:spcPct val="90000"/>
            </a:lnSpc>
            <a:spcBef>
              <a:spcPct val="0"/>
            </a:spcBef>
            <a:spcAft>
              <a:spcPct val="35000"/>
            </a:spcAft>
          </a:pPr>
          <a:endParaRPr lang="en-US" sz="1500" kern="1200" dirty="0" smtClean="0"/>
        </a:p>
        <a:p>
          <a:pPr lvl="0" algn="r" defTabSz="666750">
            <a:lnSpc>
              <a:spcPct val="90000"/>
            </a:lnSpc>
            <a:spcBef>
              <a:spcPct val="0"/>
            </a:spcBef>
            <a:spcAft>
              <a:spcPct val="35000"/>
            </a:spcAft>
          </a:pPr>
          <a:r>
            <a:rPr lang="en-US" sz="1500" kern="1200" dirty="0" smtClean="0"/>
            <a:t>Increased awareness and competition</a:t>
          </a:r>
          <a:endParaRPr lang="en-US" sz="1500" kern="1200" dirty="0"/>
        </a:p>
      </dsp:txBody>
      <dsp:txXfrm>
        <a:off x="4181102" y="738029"/>
        <a:ext cx="1159971" cy="2952117"/>
      </dsp:txXfrm>
    </dsp:sp>
    <dsp:sp modelId="{F4E37895-31CC-464C-A457-EC468EDA82B2}">
      <dsp:nvSpPr>
        <dsp:cNvPr id="0" name=""/>
        <dsp:cNvSpPr/>
      </dsp:nvSpPr>
      <dsp:spPr>
        <a:xfrm>
          <a:off x="4012659" y="107271"/>
          <a:ext cx="1328414" cy="63270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800100">
            <a:lnSpc>
              <a:spcPct val="90000"/>
            </a:lnSpc>
            <a:spcBef>
              <a:spcPct val="0"/>
            </a:spcBef>
            <a:spcAft>
              <a:spcPct val="35000"/>
            </a:spcAft>
          </a:pPr>
          <a:r>
            <a:rPr lang="en-US" sz="1800" kern="1200" dirty="0" smtClean="0"/>
            <a:t>Engagement</a:t>
          </a:r>
          <a:endParaRPr lang="en-US" sz="1800" kern="1200" dirty="0"/>
        </a:p>
      </dsp:txBody>
      <dsp:txXfrm>
        <a:off x="4012659" y="107271"/>
        <a:ext cx="1328414" cy="632708"/>
      </dsp:txXfrm>
    </dsp:sp>
    <dsp:sp modelId="{2BCBE8FA-2345-48E6-AD3D-DBD677E18283}">
      <dsp:nvSpPr>
        <dsp:cNvPr id="0" name=""/>
        <dsp:cNvSpPr/>
      </dsp:nvSpPr>
      <dsp:spPr>
        <a:xfrm>
          <a:off x="2691418" y="494292"/>
          <a:ext cx="1328414" cy="2741085"/>
        </a:xfrm>
        <a:prstGeom prst="wedgeRectCallout">
          <a:avLst>
            <a:gd name="adj1" fmla="val 62500"/>
            <a:gd name="adj2" fmla="val 20830"/>
          </a:avLst>
        </a:prstGeom>
        <a:solidFill>
          <a:schemeClr val="accent1">
            <a:tint val="50000"/>
            <a:hueOff val="-8726342"/>
            <a:satOff val="-469"/>
            <a:lumOff val="75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lvl="0" algn="r" defTabSz="666750">
            <a:lnSpc>
              <a:spcPct val="90000"/>
            </a:lnSpc>
            <a:spcBef>
              <a:spcPct val="0"/>
            </a:spcBef>
            <a:spcAft>
              <a:spcPct val="35000"/>
            </a:spcAft>
          </a:pPr>
          <a:r>
            <a:rPr lang="en-US" sz="1500" kern="1200" dirty="0" smtClean="0"/>
            <a:t>Minority involvement</a:t>
          </a:r>
        </a:p>
        <a:p>
          <a:pPr lvl="0" algn="r" defTabSz="666750">
            <a:lnSpc>
              <a:spcPct val="90000"/>
            </a:lnSpc>
            <a:spcBef>
              <a:spcPct val="0"/>
            </a:spcBef>
            <a:spcAft>
              <a:spcPct val="35000"/>
            </a:spcAft>
          </a:pPr>
          <a:r>
            <a:rPr lang="en-US" sz="1500" kern="1200" dirty="0" smtClean="0"/>
            <a:t>Increased visibility</a:t>
          </a:r>
          <a:endParaRPr lang="en-US" sz="1500" kern="1200" dirty="0"/>
        </a:p>
      </dsp:txBody>
      <dsp:txXfrm>
        <a:off x="2859861" y="494292"/>
        <a:ext cx="1159971" cy="2741085"/>
      </dsp:txXfrm>
    </dsp:sp>
    <dsp:sp modelId="{122A4C89-001E-44E3-ACFA-B82B195F7E87}">
      <dsp:nvSpPr>
        <dsp:cNvPr id="0" name=""/>
        <dsp:cNvSpPr/>
      </dsp:nvSpPr>
      <dsp:spPr>
        <a:xfrm>
          <a:off x="2684245" y="211032"/>
          <a:ext cx="1328414" cy="52699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800100">
            <a:lnSpc>
              <a:spcPct val="90000"/>
            </a:lnSpc>
            <a:spcBef>
              <a:spcPct val="0"/>
            </a:spcBef>
            <a:spcAft>
              <a:spcPct val="35000"/>
            </a:spcAft>
          </a:pPr>
          <a:r>
            <a:rPr lang="en-US" sz="1800" kern="1200" dirty="0" smtClean="0"/>
            <a:t>Awareness</a:t>
          </a:r>
          <a:endParaRPr lang="en-US" sz="1800" kern="1200" dirty="0"/>
        </a:p>
      </dsp:txBody>
      <dsp:txXfrm>
        <a:off x="2684245" y="211032"/>
        <a:ext cx="1328414" cy="526996"/>
      </dsp:txXfrm>
    </dsp:sp>
    <dsp:sp modelId="{5FD3EE3E-4814-4675-8508-F4F6912D1A9D}">
      <dsp:nvSpPr>
        <dsp:cNvPr id="0" name=""/>
        <dsp:cNvSpPr/>
      </dsp:nvSpPr>
      <dsp:spPr>
        <a:xfrm>
          <a:off x="1355831" y="738029"/>
          <a:ext cx="1328414" cy="2530052"/>
        </a:xfrm>
        <a:prstGeom prst="wedgeRectCallout">
          <a:avLst>
            <a:gd name="adj1" fmla="val 62500"/>
            <a:gd name="adj2" fmla="val 20830"/>
          </a:avLst>
        </a:prstGeom>
        <a:solidFill>
          <a:schemeClr val="accent1">
            <a:tint val="50000"/>
            <a:hueOff val="-13089511"/>
            <a:satOff val="-703"/>
            <a:lumOff val="113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625" tIns="47625" rIns="47625" bIns="47625" numCol="1" spcCol="1270" anchor="t" anchorCtr="0">
          <a:noAutofit/>
        </a:bodyPr>
        <a:lstStyle/>
        <a:p>
          <a:pPr lvl="0" algn="r" defTabSz="666750">
            <a:lnSpc>
              <a:spcPct val="90000"/>
            </a:lnSpc>
            <a:spcBef>
              <a:spcPct val="0"/>
            </a:spcBef>
            <a:spcAft>
              <a:spcPct val="35000"/>
            </a:spcAft>
          </a:pPr>
          <a:r>
            <a:rPr lang="en-US" sz="1500" kern="1200" dirty="0" smtClean="0"/>
            <a:t>Leader</a:t>
          </a:r>
        </a:p>
        <a:p>
          <a:pPr lvl="0" algn="r" defTabSz="666750">
            <a:lnSpc>
              <a:spcPct val="90000"/>
            </a:lnSpc>
            <a:spcBef>
              <a:spcPct val="0"/>
            </a:spcBef>
            <a:spcAft>
              <a:spcPct val="35000"/>
            </a:spcAft>
          </a:pPr>
          <a:r>
            <a:rPr lang="en-US" sz="1500" kern="1200" dirty="0" smtClean="0"/>
            <a:t>Few Champions</a:t>
          </a:r>
        </a:p>
        <a:p>
          <a:pPr lvl="0" algn="r" defTabSz="666750">
            <a:lnSpc>
              <a:spcPct val="90000"/>
            </a:lnSpc>
            <a:spcBef>
              <a:spcPct val="0"/>
            </a:spcBef>
            <a:spcAft>
              <a:spcPct val="35000"/>
            </a:spcAft>
          </a:pPr>
          <a:r>
            <a:rPr lang="en-US" sz="1500" kern="1200" dirty="0" smtClean="0"/>
            <a:t>Underground</a:t>
          </a:r>
          <a:endParaRPr lang="en-US" sz="1500" kern="1200" dirty="0"/>
        </a:p>
      </dsp:txBody>
      <dsp:txXfrm>
        <a:off x="1524274" y="738029"/>
        <a:ext cx="1159971" cy="2530052"/>
      </dsp:txXfrm>
    </dsp:sp>
    <dsp:sp modelId="{2F3360C1-DF1F-40EC-BDD0-E39F68C984F9}">
      <dsp:nvSpPr>
        <dsp:cNvPr id="0" name=""/>
        <dsp:cNvSpPr/>
      </dsp:nvSpPr>
      <dsp:spPr>
        <a:xfrm>
          <a:off x="1355831" y="316354"/>
          <a:ext cx="1328414" cy="421675"/>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800100">
            <a:lnSpc>
              <a:spcPct val="90000"/>
            </a:lnSpc>
            <a:spcBef>
              <a:spcPct val="0"/>
            </a:spcBef>
            <a:spcAft>
              <a:spcPct val="35000"/>
            </a:spcAft>
          </a:pPr>
          <a:r>
            <a:rPr lang="en-US" sz="1800" kern="1200" dirty="0" smtClean="0"/>
            <a:t>Experiment</a:t>
          </a:r>
          <a:endParaRPr lang="en-US" sz="1800" kern="1200" dirty="0"/>
        </a:p>
      </dsp:txBody>
      <dsp:txXfrm>
        <a:off x="1355831" y="316354"/>
        <a:ext cx="1328414" cy="42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ADC96-3619-46BB-AC59-36A5AE81EE24}">
      <dsp:nvSpPr>
        <dsp:cNvPr id="0" name=""/>
        <dsp:cNvSpPr/>
      </dsp:nvSpPr>
      <dsp:spPr>
        <a:xfrm>
          <a:off x="340954" y="0"/>
          <a:ext cx="3864151" cy="182880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9A6244-4C6D-470D-BB7A-DB72CB7D7031}">
      <dsp:nvSpPr>
        <dsp:cNvPr id="0" name=""/>
        <dsp:cNvSpPr/>
      </dsp:nvSpPr>
      <dsp:spPr>
        <a:xfrm>
          <a:off x="4883" y="548640"/>
          <a:ext cx="1463263" cy="7315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Know the business</a:t>
          </a:r>
          <a:endParaRPr lang="en-US" sz="1700" kern="1200" dirty="0"/>
        </a:p>
      </dsp:txBody>
      <dsp:txXfrm>
        <a:off x="40593" y="584350"/>
        <a:ext cx="1391843" cy="660100"/>
      </dsp:txXfrm>
    </dsp:sp>
    <dsp:sp modelId="{B92934E8-2FE2-45C1-BB49-5C5D9E4340A4}">
      <dsp:nvSpPr>
        <dsp:cNvPr id="0" name=""/>
        <dsp:cNvSpPr/>
      </dsp:nvSpPr>
      <dsp:spPr>
        <a:xfrm>
          <a:off x="1541398" y="548640"/>
          <a:ext cx="1463263" cy="7315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Evidence Change</a:t>
          </a:r>
          <a:endParaRPr lang="en-US" sz="1700" kern="1200" dirty="0"/>
        </a:p>
      </dsp:txBody>
      <dsp:txXfrm>
        <a:off x="1577108" y="584350"/>
        <a:ext cx="1391843" cy="660100"/>
      </dsp:txXfrm>
    </dsp:sp>
    <dsp:sp modelId="{10BEC5AB-B045-44BD-930D-11E403EC4677}">
      <dsp:nvSpPr>
        <dsp:cNvPr id="0" name=""/>
        <dsp:cNvSpPr/>
      </dsp:nvSpPr>
      <dsp:spPr>
        <a:xfrm>
          <a:off x="3077913" y="548640"/>
          <a:ext cx="1463263" cy="7315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Continuous Improvement</a:t>
          </a:r>
          <a:endParaRPr lang="en-US" sz="1700" kern="1200" dirty="0"/>
        </a:p>
      </dsp:txBody>
      <dsp:txXfrm>
        <a:off x="3113623" y="584350"/>
        <a:ext cx="1391843" cy="66010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4E932A42-FDFB-CF43-858E-50A7867D3B59}" type="datetimeFigureOut">
              <a:rPr lang="en-US" smtClean="0"/>
              <a:pPr/>
              <a:t>9/17/2018</a:t>
            </a:fld>
            <a:endParaRPr lang="en-US" dirty="0"/>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2203461A-B3AF-FF4E-A314-DF224393D400}" type="slidenum">
              <a:rPr lang="en-US" smtClean="0"/>
              <a:pPr/>
              <a:t>‹#›</a:t>
            </a:fld>
            <a:endParaRPr lang="en-US" dirty="0"/>
          </a:p>
        </p:txBody>
      </p:sp>
    </p:spTree>
    <p:extLst>
      <p:ext uri="{BB962C8B-B14F-4D97-AF65-F5344CB8AC3E}">
        <p14:creationId xmlns:p14="http://schemas.microsoft.com/office/powerpoint/2010/main" val="19582635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fld id="{AA9EB4B7-00CA-2044-AAF7-E76234E96403}" type="datetimeFigureOut">
              <a:rPr lang="en-US" smtClean="0"/>
              <a:pPr/>
              <a:t>9/17/2018</a:t>
            </a:fld>
            <a:endParaRPr lang="en-US" dirty="0"/>
          </a:p>
        </p:txBody>
      </p:sp>
      <p:sp>
        <p:nvSpPr>
          <p:cNvPr id="4" name="Slide Image Placeholder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fld id="{74E6DA1C-69B5-6B4F-8A7D-916C2B844B4F}" type="slidenum">
              <a:rPr lang="en-US" smtClean="0"/>
              <a:pPr/>
              <a:t>‹#›</a:t>
            </a:fld>
            <a:endParaRPr lang="en-US" dirty="0"/>
          </a:p>
        </p:txBody>
      </p:sp>
    </p:spTree>
    <p:extLst>
      <p:ext uri="{BB962C8B-B14F-4D97-AF65-F5344CB8AC3E}">
        <p14:creationId xmlns:p14="http://schemas.microsoft.com/office/powerpoint/2010/main" val="37271578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056E028-AFB9-4362-888A-540A32032FD4}" type="datetime1">
              <a:rPr lang="en-GB" smtClean="0"/>
              <a:pPr/>
              <a:t>17/09/2018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val="3768729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55A1EFD-3BB4-4923-9C5C-EB0E1FB2F28A}" type="datetime1">
              <a:rPr lang="en-GB" smtClean="0"/>
              <a:pPr/>
              <a:t>17/09/2018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val="3740400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45AB819-D40A-4350-81DF-B203EC79AEF6}" type="datetime1">
              <a:rPr lang="en-GB" smtClean="0"/>
              <a:pPr/>
              <a:t>17/09/2018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val="227195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9F27A44-D976-4882-88C3-55897F011664}" type="datetime1">
              <a:rPr lang="en-GB" smtClean="0"/>
              <a:pPr/>
              <a:t>17/09/2018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val="3281851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87BF176-E44D-4736-92E1-15DE8F73E798}" type="datetime1">
              <a:rPr lang="en-GB" smtClean="0"/>
              <a:pPr/>
              <a:t>17/09/2018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val="958019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FA0B296-4443-4D52-8F2F-3E7783EDF0F8}" type="datetime1">
              <a:rPr lang="en-GB" smtClean="0"/>
              <a:pPr/>
              <a:t>17/09/2018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val="321443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638F9FB-6F59-4123-893E-BFCC83A7779A}" type="datetime1">
              <a:rPr lang="en-GB" smtClean="0"/>
              <a:pPr/>
              <a:t>17/09/2018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val="213531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5E4A0F4-F8B1-474A-9E9D-07C642E6C0CE}" type="datetime1">
              <a:rPr lang="en-GB" smtClean="0"/>
              <a:pPr/>
              <a:t>17/09/2018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val="666367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F4E5FA-FFC8-436D-A36F-F72227F3FFF0}" type="datetime1">
              <a:rPr lang="en-GB" smtClean="0"/>
              <a:pPr/>
              <a:t>17/09/2018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val="3728346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4CE97D8-E532-42DF-A669-0B96EB441379}" type="datetime1">
              <a:rPr lang="en-GB" smtClean="0"/>
              <a:pPr/>
              <a:t>17/09/2018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val="295992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0AADBBF-AC05-4141-86DD-A1555565FC6C}" type="datetime1">
              <a:rPr lang="en-GB" smtClean="0"/>
              <a:pPr/>
              <a:t>17/09/2018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1A6EBD-EB9A-BB4E-90CB-DE95023EFE98}" type="slidenum">
              <a:rPr lang="en-US" smtClean="0"/>
              <a:pPr/>
              <a:t>‹#›</a:t>
            </a:fld>
            <a:endParaRPr lang="en-US" dirty="0"/>
          </a:p>
        </p:txBody>
      </p:sp>
    </p:spTree>
    <p:extLst>
      <p:ext uri="{BB962C8B-B14F-4D97-AF65-F5344CB8AC3E}">
        <p14:creationId xmlns:p14="http://schemas.microsoft.com/office/powerpoint/2010/main" val="3696677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DB2CC-2093-4CF4-8D4F-7D23D26EA6D5}" type="datetime1">
              <a:rPr lang="en-GB" smtClean="0"/>
              <a:pPr/>
              <a:t>17/09/2018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A6EBD-EB9A-BB4E-90CB-DE95023EFE98}" type="slidenum">
              <a:rPr lang="en-US" smtClean="0"/>
              <a:pPr/>
              <a:t>‹#›</a:t>
            </a:fld>
            <a:endParaRPr lang="en-US" dirty="0"/>
          </a:p>
        </p:txBody>
      </p:sp>
    </p:spTree>
    <p:extLst>
      <p:ext uri="{BB962C8B-B14F-4D97-AF65-F5344CB8AC3E}">
        <p14:creationId xmlns:p14="http://schemas.microsoft.com/office/powerpoint/2010/main" val="3545875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app.powerbi.com/groups/b3fa2d31-2026-4247-9f0a-b30551b39565/reports/1409d247-04f7-4c01-8331-893c348aa1b4/ReportSection7cfd7645bc10394a379c"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hyperlink" Target="https://www.gocompare.com/savings/degree-of-value/#table" TargetMode="External"/><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TextBox 4"/>
          <p:cNvSpPr txBox="1"/>
          <p:nvPr/>
        </p:nvSpPr>
        <p:spPr>
          <a:xfrm>
            <a:off x="235670" y="1021639"/>
            <a:ext cx="8446417" cy="5386090"/>
          </a:xfrm>
          <a:prstGeom prst="rect">
            <a:avLst/>
          </a:prstGeom>
        </p:spPr>
        <p:txBody>
          <a:bodyPr wrap="square" rtlCol="0">
            <a:spAutoFit/>
          </a:bodyPr>
          <a:lstStyle/>
          <a:p>
            <a:pPr algn="ctr"/>
            <a:endParaRPr lang="en-US" sz="5400" b="1" dirty="0" smtClean="0"/>
          </a:p>
          <a:p>
            <a:pPr algn="ctr"/>
            <a:r>
              <a:rPr lang="en-US" sz="5400" b="1" dirty="0" smtClean="0"/>
              <a:t>Developing data skills for the Quality Practitioner </a:t>
            </a:r>
          </a:p>
          <a:p>
            <a:pPr algn="ctr"/>
            <a:endParaRPr lang="en-US" sz="5400" b="1" dirty="0"/>
          </a:p>
          <a:p>
            <a:pPr algn="ctr"/>
            <a:r>
              <a:rPr lang="en-US" sz="3200" b="1" dirty="0" smtClean="0">
                <a:solidFill>
                  <a:srgbClr val="C00000"/>
                </a:solidFill>
              </a:rPr>
              <a:t>Paula Keys, Head of Planning &amp; Performance</a:t>
            </a:r>
          </a:p>
          <a:p>
            <a:pPr algn="ctr"/>
            <a:r>
              <a:rPr lang="en-US" sz="3200" b="1" dirty="0" smtClean="0">
                <a:solidFill>
                  <a:srgbClr val="C00000"/>
                </a:solidFill>
              </a:rPr>
              <a:t>Chris Laity, Associate Registrar</a:t>
            </a:r>
          </a:p>
          <a:p>
            <a:pPr algn="ctr"/>
            <a:r>
              <a:rPr lang="en-US" sz="3200" b="1" dirty="0" smtClean="0">
                <a:solidFill>
                  <a:srgbClr val="C00000"/>
                </a:solidFill>
              </a:rPr>
              <a:t>University of South Wales </a:t>
            </a:r>
            <a:endParaRPr lang="en-US" sz="3200" b="1" dirty="0" smtClean="0">
              <a:solidFill>
                <a:srgbClr val="C00000"/>
              </a:solidFill>
            </a:endParaRPr>
          </a:p>
          <a:p>
            <a:pPr algn="ctr"/>
            <a:r>
              <a:rPr lang="en-US" sz="3200" b="1" dirty="0" smtClean="0">
                <a:solidFill>
                  <a:srgbClr val="C00000"/>
                </a:solidFill>
              </a:rPr>
              <a:t>(slides redacted in some areas)</a:t>
            </a:r>
            <a:endParaRPr lang="en-GB" sz="3200" b="1" dirty="0">
              <a:solidFill>
                <a:srgbClr val="C00000"/>
              </a:solidFill>
            </a:endParaRPr>
          </a:p>
        </p:txBody>
      </p:sp>
      <p:pic>
        <p:nvPicPr>
          <p:cNvPr id="6" name="Picture 5"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2554" cy="1200495"/>
          </a:xfrm>
          <a:prstGeom prst="rect">
            <a:avLst/>
          </a:prstGeom>
        </p:spPr>
      </p:pic>
    </p:spTree>
    <p:extLst>
      <p:ext uri="{BB962C8B-B14F-4D97-AF65-F5344CB8AC3E}">
        <p14:creationId xmlns:p14="http://schemas.microsoft.com/office/powerpoint/2010/main" val="2644696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5522" y="61638"/>
            <a:ext cx="7543429" cy="584775"/>
          </a:xfrm>
          <a:prstGeom prst="rect">
            <a:avLst/>
          </a:prstGeom>
          <a:noFill/>
        </p:spPr>
        <p:txBody>
          <a:bodyPr wrap="square" rtlCol="0">
            <a:spAutoFit/>
          </a:bodyPr>
          <a:lstStyle/>
          <a:p>
            <a:pPr algn="ctr"/>
            <a:r>
              <a:rPr lang="en-US" sz="3200" b="1" dirty="0" smtClean="0">
                <a:solidFill>
                  <a:srgbClr val="C00000"/>
                </a:solidFill>
              </a:rPr>
              <a:t>Other Drivers – Value for Money?</a:t>
            </a:r>
            <a:endParaRPr lang="en-US" dirty="0"/>
          </a:p>
        </p:txBody>
      </p:sp>
      <p:pic>
        <p:nvPicPr>
          <p:cNvPr id="8" name="Picture 7"/>
          <p:cNvPicPr>
            <a:picLocks noChangeAspect="1"/>
          </p:cNvPicPr>
          <p:nvPr/>
        </p:nvPicPr>
        <p:blipFill>
          <a:blip r:embed="rId2"/>
          <a:stretch>
            <a:fillRect/>
          </a:stretch>
        </p:blipFill>
        <p:spPr>
          <a:xfrm>
            <a:off x="187037" y="779175"/>
            <a:ext cx="3249120" cy="1218420"/>
          </a:xfrm>
          <a:prstGeom prst="rect">
            <a:avLst/>
          </a:prstGeom>
        </p:spPr>
      </p:pic>
      <p:sp>
        <p:nvSpPr>
          <p:cNvPr id="9" name="TextBox 8"/>
          <p:cNvSpPr txBox="1"/>
          <p:nvPr/>
        </p:nvSpPr>
        <p:spPr>
          <a:xfrm>
            <a:off x="243193" y="1848255"/>
            <a:ext cx="4883286" cy="4431983"/>
          </a:xfrm>
          <a:prstGeom prst="rect">
            <a:avLst/>
          </a:prstGeom>
          <a:noFill/>
        </p:spPr>
        <p:txBody>
          <a:bodyPr wrap="square" rtlCol="0">
            <a:spAutoFit/>
          </a:bodyPr>
          <a:lstStyle/>
          <a:p>
            <a:r>
              <a:rPr lang="en-GB" sz="2400" b="1" dirty="0" smtClean="0"/>
              <a:t>How do we promote value for money?</a:t>
            </a:r>
          </a:p>
          <a:p>
            <a:endParaRPr lang="en-GB" dirty="0"/>
          </a:p>
          <a:p>
            <a:pPr marL="285750" indent="-285750">
              <a:buFont typeface="Arial" panose="020B0604020202020204" pitchFamily="34" charset="0"/>
              <a:buChar char="•"/>
            </a:pPr>
            <a:r>
              <a:rPr lang="en-GB" sz="2400" dirty="0" smtClean="0"/>
              <a:t>Limits on tuition fees</a:t>
            </a:r>
          </a:p>
          <a:p>
            <a:pPr marL="285750" indent="-285750">
              <a:buFont typeface="Arial" panose="020B0604020202020204" pitchFamily="34" charset="0"/>
              <a:buChar char="•"/>
            </a:pPr>
            <a:r>
              <a:rPr lang="en-GB" sz="2400" dirty="0" smtClean="0"/>
              <a:t>Offering quality assurance </a:t>
            </a:r>
          </a:p>
          <a:p>
            <a:pPr marL="285750" indent="-285750">
              <a:buFont typeface="Arial" panose="020B0604020202020204" pitchFamily="34" charset="0"/>
              <a:buChar char="•"/>
            </a:pPr>
            <a:r>
              <a:rPr lang="en-GB" sz="2400" dirty="0" smtClean="0"/>
              <a:t>Promoting excellent teaching</a:t>
            </a:r>
          </a:p>
          <a:p>
            <a:pPr marL="285750" indent="-285750">
              <a:buFont typeface="Arial" panose="020B0604020202020204" pitchFamily="34" charset="0"/>
              <a:buChar char="•"/>
            </a:pPr>
            <a:r>
              <a:rPr lang="en-GB" sz="2400" dirty="0" smtClean="0"/>
              <a:t>Providing the right information</a:t>
            </a:r>
          </a:p>
          <a:p>
            <a:pPr marL="285750" indent="-285750">
              <a:buFont typeface="Arial" panose="020B0604020202020204" pitchFamily="34" charset="0"/>
              <a:buChar char="•"/>
            </a:pPr>
            <a:r>
              <a:rPr lang="en-GB" sz="2400" dirty="0" smtClean="0"/>
              <a:t>Ensuring good governance </a:t>
            </a:r>
          </a:p>
          <a:p>
            <a:pPr marL="285750" indent="-285750">
              <a:buFont typeface="Arial" panose="020B0604020202020204" pitchFamily="34" charset="0"/>
              <a:buChar char="•"/>
            </a:pPr>
            <a:r>
              <a:rPr lang="en-GB" sz="2400" dirty="0" smtClean="0"/>
              <a:t>Protecting students’ interests</a:t>
            </a:r>
          </a:p>
          <a:p>
            <a:pPr marL="285750" indent="-285750">
              <a:buFont typeface="Arial" panose="020B0604020202020204" pitchFamily="34" charset="0"/>
              <a:buChar char="•"/>
            </a:pPr>
            <a:r>
              <a:rPr lang="en-GB" sz="2400" dirty="0" smtClean="0"/>
              <a:t>Checking providers’ finances</a:t>
            </a:r>
          </a:p>
          <a:p>
            <a:pPr marL="285750" indent="-285750">
              <a:buFont typeface="Arial" panose="020B0604020202020204" pitchFamily="34" charset="0"/>
              <a:buChar char="•"/>
            </a:pPr>
            <a:r>
              <a:rPr lang="en-GB" sz="2400" dirty="0" smtClean="0"/>
              <a:t>Making sure there are contingency plans </a:t>
            </a:r>
            <a:endParaRPr lang="en-GB" sz="2400" dirty="0"/>
          </a:p>
        </p:txBody>
      </p:sp>
      <p:pic>
        <p:nvPicPr>
          <p:cNvPr id="11" name="Picture 10"/>
          <p:cNvPicPr>
            <a:picLocks noChangeAspect="1"/>
          </p:cNvPicPr>
          <p:nvPr/>
        </p:nvPicPr>
        <p:blipFill>
          <a:blip r:embed="rId3"/>
          <a:stretch>
            <a:fillRect/>
          </a:stretch>
        </p:blipFill>
        <p:spPr>
          <a:xfrm>
            <a:off x="5414428" y="1626392"/>
            <a:ext cx="3267143" cy="4297753"/>
          </a:xfrm>
          <a:prstGeom prst="rect">
            <a:avLst/>
          </a:prstGeom>
        </p:spPr>
      </p:pic>
    </p:spTree>
    <p:extLst>
      <p:ext uri="{BB962C8B-B14F-4D97-AF65-F5344CB8AC3E}">
        <p14:creationId xmlns:p14="http://schemas.microsoft.com/office/powerpoint/2010/main" val="34341582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2554" cy="1200495"/>
          </a:xfrm>
          <a:prstGeom prst="rect">
            <a:avLst/>
          </a:prstGeom>
        </p:spPr>
      </p:pic>
      <p:sp>
        <p:nvSpPr>
          <p:cNvPr id="2" name="TextBox 1"/>
          <p:cNvSpPr txBox="1"/>
          <p:nvPr/>
        </p:nvSpPr>
        <p:spPr>
          <a:xfrm>
            <a:off x="955522" y="61638"/>
            <a:ext cx="7543429" cy="1077218"/>
          </a:xfrm>
          <a:prstGeom prst="rect">
            <a:avLst/>
          </a:prstGeom>
          <a:noFill/>
        </p:spPr>
        <p:txBody>
          <a:bodyPr wrap="square" rtlCol="0">
            <a:spAutoFit/>
          </a:bodyPr>
          <a:lstStyle/>
          <a:p>
            <a:pPr algn="ctr"/>
            <a:r>
              <a:rPr lang="en-US" sz="3200" b="1" dirty="0" smtClean="0">
                <a:solidFill>
                  <a:srgbClr val="C00000"/>
                </a:solidFill>
              </a:rPr>
              <a:t>Other Drivers – Funding and Quality?</a:t>
            </a:r>
          </a:p>
          <a:p>
            <a:pPr algn="ctr"/>
            <a:r>
              <a:rPr lang="en-US" sz="3200" b="1" dirty="0" smtClean="0">
                <a:solidFill>
                  <a:srgbClr val="C00000"/>
                </a:solidFill>
              </a:rPr>
              <a:t>Blurring of planning and QA?</a:t>
            </a:r>
            <a:endParaRPr lang="en-US" dirty="0"/>
          </a:p>
        </p:txBody>
      </p:sp>
      <p:pic>
        <p:nvPicPr>
          <p:cNvPr id="3" name="Picture 2"/>
          <p:cNvPicPr>
            <a:picLocks noChangeAspect="1"/>
          </p:cNvPicPr>
          <p:nvPr/>
        </p:nvPicPr>
        <p:blipFill>
          <a:blip r:embed="rId3"/>
          <a:stretch>
            <a:fillRect/>
          </a:stretch>
        </p:blipFill>
        <p:spPr>
          <a:xfrm>
            <a:off x="260418" y="3358061"/>
            <a:ext cx="3552826" cy="2074254"/>
          </a:xfrm>
          <a:prstGeom prst="rect">
            <a:avLst/>
          </a:prstGeom>
        </p:spPr>
      </p:pic>
      <p:pic>
        <p:nvPicPr>
          <p:cNvPr id="4" name="Picture 3"/>
          <p:cNvPicPr>
            <a:picLocks noChangeAspect="1"/>
          </p:cNvPicPr>
          <p:nvPr/>
        </p:nvPicPr>
        <p:blipFill>
          <a:blip r:embed="rId4"/>
          <a:stretch>
            <a:fillRect/>
          </a:stretch>
        </p:blipFill>
        <p:spPr>
          <a:xfrm>
            <a:off x="3309836" y="1365737"/>
            <a:ext cx="5396419" cy="1600200"/>
          </a:xfrm>
          <a:prstGeom prst="rect">
            <a:avLst/>
          </a:prstGeom>
        </p:spPr>
      </p:pic>
      <p:pic>
        <p:nvPicPr>
          <p:cNvPr id="5" name="Picture 4"/>
          <p:cNvPicPr>
            <a:picLocks noChangeAspect="1"/>
          </p:cNvPicPr>
          <p:nvPr/>
        </p:nvPicPr>
        <p:blipFill>
          <a:blip r:embed="rId5"/>
          <a:stretch>
            <a:fillRect/>
          </a:stretch>
        </p:blipFill>
        <p:spPr>
          <a:xfrm>
            <a:off x="586277" y="1200495"/>
            <a:ext cx="2373955" cy="1930685"/>
          </a:xfrm>
          <a:prstGeom prst="rect">
            <a:avLst/>
          </a:prstGeom>
        </p:spPr>
      </p:pic>
      <p:pic>
        <p:nvPicPr>
          <p:cNvPr id="7" name="Picture 6"/>
          <p:cNvPicPr>
            <a:picLocks noChangeAspect="1"/>
          </p:cNvPicPr>
          <p:nvPr/>
        </p:nvPicPr>
        <p:blipFill>
          <a:blip r:embed="rId6"/>
          <a:stretch>
            <a:fillRect/>
          </a:stretch>
        </p:blipFill>
        <p:spPr>
          <a:xfrm>
            <a:off x="3976789" y="3555884"/>
            <a:ext cx="4381500" cy="1171575"/>
          </a:xfrm>
          <a:prstGeom prst="rect">
            <a:avLst/>
          </a:prstGeom>
        </p:spPr>
      </p:pic>
      <p:sp>
        <p:nvSpPr>
          <p:cNvPr id="8" name="TextBox 7"/>
          <p:cNvSpPr txBox="1"/>
          <p:nvPr/>
        </p:nvSpPr>
        <p:spPr>
          <a:xfrm>
            <a:off x="260418" y="5659196"/>
            <a:ext cx="8628434" cy="1015663"/>
          </a:xfrm>
          <a:prstGeom prst="rect">
            <a:avLst/>
          </a:prstGeom>
          <a:noFill/>
        </p:spPr>
        <p:txBody>
          <a:bodyPr wrap="square" rtlCol="0">
            <a:spAutoFit/>
          </a:bodyPr>
          <a:lstStyle/>
          <a:p>
            <a:r>
              <a:rPr lang="en-GB" sz="2000" b="1" dirty="0" smtClean="0">
                <a:solidFill>
                  <a:srgbClr val="BE0F34"/>
                </a:solidFill>
              </a:rPr>
              <a:t>Increasingly the measure of academic provision will be an aggregate judgement based on quality, performance and financial viability – these conversations are joining up</a:t>
            </a:r>
            <a:endParaRPr lang="en-GB" sz="2000" b="1" dirty="0">
              <a:solidFill>
                <a:srgbClr val="BE0F34"/>
              </a:solidFill>
            </a:endParaRPr>
          </a:p>
        </p:txBody>
      </p:sp>
    </p:spTree>
    <p:extLst>
      <p:ext uri="{BB962C8B-B14F-4D97-AF65-F5344CB8AC3E}">
        <p14:creationId xmlns:p14="http://schemas.microsoft.com/office/powerpoint/2010/main" val="609359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5548" y="1320490"/>
            <a:ext cx="7579150" cy="4247317"/>
          </a:xfrm>
          <a:prstGeom prst="rect">
            <a:avLst/>
          </a:prstGeom>
          <a:noFill/>
        </p:spPr>
        <p:txBody>
          <a:bodyPr wrap="square" rtlCol="0">
            <a:spAutoFit/>
          </a:bodyPr>
          <a:lstStyle/>
          <a:p>
            <a:pPr algn="ctr"/>
            <a:endParaRPr lang="en-GB" sz="5400" b="1" dirty="0" smtClean="0">
              <a:solidFill>
                <a:srgbClr val="C00000"/>
              </a:solidFill>
            </a:endParaRPr>
          </a:p>
          <a:p>
            <a:pPr algn="ctr"/>
            <a:r>
              <a:rPr lang="en-GB" sz="5400" b="1" dirty="0" smtClean="0">
                <a:solidFill>
                  <a:srgbClr val="C00000"/>
                </a:solidFill>
              </a:rPr>
              <a:t>What?</a:t>
            </a:r>
          </a:p>
          <a:p>
            <a:pPr algn="ctr"/>
            <a:r>
              <a:rPr lang="en-GB" sz="5400" b="1" dirty="0" smtClean="0">
                <a:solidFill>
                  <a:srgbClr val="C00000"/>
                </a:solidFill>
              </a:rPr>
              <a:t>How?</a:t>
            </a:r>
          </a:p>
          <a:p>
            <a:pPr algn="ctr"/>
            <a:endParaRPr lang="en-GB" sz="5400" b="1" dirty="0">
              <a:solidFill>
                <a:srgbClr val="C00000"/>
              </a:solidFill>
            </a:endParaRPr>
          </a:p>
          <a:p>
            <a:pPr algn="ctr"/>
            <a:endParaRPr lang="en-GB" sz="5400" b="1" dirty="0">
              <a:solidFill>
                <a:srgbClr val="C00000"/>
              </a:solidFill>
            </a:endParaRPr>
          </a:p>
        </p:txBody>
      </p:sp>
      <p:pic>
        <p:nvPicPr>
          <p:cNvPr id="6" name="Picture 5"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35"/>
            <a:ext cx="1172554" cy="1200495"/>
          </a:xfrm>
          <a:prstGeom prst="rect">
            <a:avLst/>
          </a:prstGeom>
        </p:spPr>
      </p:pic>
    </p:spTree>
    <p:extLst>
      <p:ext uri="{BB962C8B-B14F-4D97-AF65-F5344CB8AC3E}">
        <p14:creationId xmlns:p14="http://schemas.microsoft.com/office/powerpoint/2010/main" val="459164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41285" y="6215863"/>
            <a:ext cx="8452892" cy="0"/>
          </a:xfrm>
          <a:prstGeom prst="line">
            <a:avLst/>
          </a:prstGeom>
          <a:ln w="3175" cmpd="sng">
            <a:solidFill>
              <a:srgbClr val="313133"/>
            </a:solidFill>
          </a:ln>
          <a:effectLst/>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084005" y="6340154"/>
            <a:ext cx="1686680" cy="230832"/>
          </a:xfrm>
          <a:prstGeom prst="rect">
            <a:avLst/>
          </a:prstGeom>
          <a:noFill/>
        </p:spPr>
        <p:txBody>
          <a:bodyPr wrap="none" rtlCol="0">
            <a:spAutoFit/>
          </a:bodyPr>
          <a:lstStyle/>
          <a:p>
            <a:pPr algn="r"/>
            <a:r>
              <a:rPr lang="en-US" sz="900" dirty="0" smtClean="0">
                <a:solidFill>
                  <a:srgbClr val="313133"/>
                </a:solidFill>
                <a:latin typeface="Arial"/>
                <a:cs typeface="Arial"/>
              </a:rPr>
              <a:t>© University of South Wales</a:t>
            </a:r>
            <a:endParaRPr lang="en-US" sz="900" dirty="0">
              <a:solidFill>
                <a:srgbClr val="313133"/>
              </a:solidFill>
              <a:latin typeface="Arial"/>
              <a:cs typeface="Arial"/>
            </a:endParaRPr>
          </a:p>
        </p:txBody>
      </p:sp>
      <p:sp>
        <p:nvSpPr>
          <p:cNvPr id="14" name="TextBox 13"/>
          <p:cNvSpPr txBox="1"/>
          <p:nvPr/>
        </p:nvSpPr>
        <p:spPr>
          <a:xfrm>
            <a:off x="1172554" y="215526"/>
            <a:ext cx="7393061" cy="769441"/>
          </a:xfrm>
          <a:prstGeom prst="rect">
            <a:avLst/>
          </a:prstGeom>
          <a:noFill/>
        </p:spPr>
        <p:txBody>
          <a:bodyPr wrap="square" rtlCol="0">
            <a:spAutoFit/>
          </a:bodyPr>
          <a:lstStyle/>
          <a:p>
            <a:pPr algn="ctr"/>
            <a:r>
              <a:rPr lang="en-US" sz="2400" dirty="0" smtClean="0">
                <a:solidFill>
                  <a:srgbClr val="313133"/>
                </a:solidFill>
                <a:latin typeface="Arial"/>
                <a:cs typeface="Arial"/>
              </a:rPr>
              <a:t>Focus - Linked to Strategy and Vision</a:t>
            </a:r>
          </a:p>
          <a:p>
            <a:endParaRPr lang="en-US" sz="2000" dirty="0">
              <a:solidFill>
                <a:srgbClr val="313133"/>
              </a:solidFill>
              <a:latin typeface="Arial"/>
              <a:cs typeface="Arial"/>
            </a:endParaRPr>
          </a:p>
        </p:txBody>
      </p:sp>
      <p:pic>
        <p:nvPicPr>
          <p:cNvPr id="10" name="Picture 9"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2554" cy="1200495"/>
          </a:xfrm>
          <a:prstGeom prst="rect">
            <a:avLst/>
          </a:prstGeom>
        </p:spPr>
      </p:pic>
      <p:pic>
        <p:nvPicPr>
          <p:cNvPr id="1026" name="Picture 2" descr="Image result for gradu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277" y="947329"/>
            <a:ext cx="3929799" cy="23836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tudent reten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824" y="914192"/>
            <a:ext cx="3582861" cy="23933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graduate job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4994" y="3626552"/>
            <a:ext cx="2667000" cy="20002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usw 100% in the ns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114" y="3571659"/>
            <a:ext cx="3236945" cy="234866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financial higher educa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5807" y="3532362"/>
            <a:ext cx="2227434" cy="2227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38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2502" y="1110860"/>
            <a:ext cx="3900792" cy="5016758"/>
          </a:xfrm>
          <a:prstGeom prst="rect">
            <a:avLst/>
          </a:prstGeom>
          <a:noFill/>
        </p:spPr>
        <p:txBody>
          <a:bodyPr wrap="square" rtlCol="0">
            <a:spAutoFit/>
          </a:bodyPr>
          <a:lstStyle/>
          <a:p>
            <a:pPr algn="ctr"/>
            <a:r>
              <a:rPr lang="en-GB" sz="4000" b="1" dirty="0" smtClean="0">
                <a:solidFill>
                  <a:srgbClr val="C00000"/>
                </a:solidFill>
              </a:rPr>
              <a:t>And… </a:t>
            </a:r>
          </a:p>
          <a:p>
            <a:pPr algn="ctr"/>
            <a:r>
              <a:rPr lang="en-GB" sz="4000" b="1" dirty="0" smtClean="0">
                <a:solidFill>
                  <a:srgbClr val="C00000"/>
                </a:solidFill>
              </a:rPr>
              <a:t>we need to understand our own performance in the context of the wider UK sector</a:t>
            </a:r>
          </a:p>
        </p:txBody>
      </p:sp>
      <p:pic>
        <p:nvPicPr>
          <p:cNvPr id="6" name="Picture 5"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85005" cy="1110860"/>
          </a:xfrm>
          <a:prstGeom prst="rect">
            <a:avLst/>
          </a:prstGeom>
        </p:spPr>
      </p:pic>
      <p:pic>
        <p:nvPicPr>
          <p:cNvPr id="4" name="Picture 2" descr="Image result for naval gaz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1251" y="1878061"/>
            <a:ext cx="3883745" cy="3612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193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6277" y="221569"/>
            <a:ext cx="8677073" cy="707886"/>
          </a:xfrm>
          <a:prstGeom prst="rect">
            <a:avLst/>
          </a:prstGeom>
          <a:noFill/>
        </p:spPr>
        <p:txBody>
          <a:bodyPr wrap="square" rtlCol="0">
            <a:spAutoFit/>
          </a:bodyPr>
          <a:lstStyle/>
          <a:p>
            <a:pPr algn="ctr"/>
            <a:r>
              <a:rPr lang="en-GB" sz="4000" b="1" dirty="0" smtClean="0">
                <a:solidFill>
                  <a:srgbClr val="C00000"/>
                </a:solidFill>
              </a:rPr>
              <a:t>The importance of benchmarks</a:t>
            </a:r>
            <a:endParaRPr lang="en-GB" sz="4000" b="1" dirty="0">
              <a:solidFill>
                <a:srgbClr val="C00000"/>
              </a:solidFill>
            </a:endParaRPr>
          </a:p>
        </p:txBody>
      </p:sp>
      <p:pic>
        <p:nvPicPr>
          <p:cNvPr id="6" name="Picture 5"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2554" cy="1200495"/>
          </a:xfrm>
          <a:prstGeom prst="rect">
            <a:avLst/>
          </a:prstGeom>
        </p:spPr>
      </p:pic>
      <p:sp>
        <p:nvSpPr>
          <p:cNvPr id="2" name="Rectangle 1"/>
          <p:cNvSpPr/>
          <p:nvPr/>
        </p:nvSpPr>
        <p:spPr>
          <a:xfrm>
            <a:off x="466927" y="1200495"/>
            <a:ext cx="8463063" cy="4647426"/>
          </a:xfrm>
          <a:prstGeom prst="rect">
            <a:avLst/>
          </a:prstGeom>
        </p:spPr>
        <p:txBody>
          <a:bodyPr wrap="square">
            <a:spAutoFit/>
          </a:bodyPr>
          <a:lstStyle/>
          <a:p>
            <a:r>
              <a:rPr lang="en-US" sz="2000" i="1" dirty="0" smtClean="0"/>
              <a:t>There </a:t>
            </a:r>
            <a:r>
              <a:rPr lang="en-US" sz="2000" i="1" dirty="0"/>
              <a:t>are some well-established differences in scores between different subject areas. These can create exaggerated distinctions between providers, purely because of the different mix of subjects in their portfolios. Some subjects have significantly higher mean scores than others and the range of scores also tends to vary. </a:t>
            </a:r>
            <a:endParaRPr lang="en-US" sz="2000" i="1" dirty="0" smtClean="0"/>
          </a:p>
          <a:p>
            <a:r>
              <a:rPr lang="en-US" sz="2000" i="1" dirty="0" smtClean="0"/>
              <a:t>For </a:t>
            </a:r>
            <a:r>
              <a:rPr lang="en-US" sz="2000" i="1" dirty="0"/>
              <a:t>example: </a:t>
            </a:r>
            <a:endParaRPr lang="en-US" sz="2000" i="1" dirty="0" smtClean="0"/>
          </a:p>
          <a:p>
            <a:endParaRPr lang="en-US" sz="2000" i="1" dirty="0" smtClean="0"/>
          </a:p>
          <a:p>
            <a:pPr lvl="1"/>
            <a:r>
              <a:rPr lang="en-US" sz="2000" i="1" dirty="0" smtClean="0"/>
              <a:t>• </a:t>
            </a:r>
            <a:r>
              <a:rPr lang="en-US" sz="2000" i="1" dirty="0"/>
              <a:t>the median student : staff ratio in 2016 was 7.8 for Dentistry, but 17.2 for History; </a:t>
            </a:r>
            <a:endParaRPr lang="en-US" sz="2000" i="1" dirty="0" smtClean="0"/>
          </a:p>
          <a:p>
            <a:pPr lvl="1"/>
            <a:endParaRPr lang="en-US" sz="2000" i="1" dirty="0" smtClean="0"/>
          </a:p>
          <a:p>
            <a:pPr lvl="1"/>
            <a:r>
              <a:rPr lang="en-US" sz="2000" i="1" dirty="0" smtClean="0"/>
              <a:t>• </a:t>
            </a:r>
            <a:r>
              <a:rPr lang="en-US" sz="2000" i="1" dirty="0"/>
              <a:t>similarly, median scores for entry tariff (the grades of A-Level or equivalent qualifications required for entry to a course) were 493 for Dentistry and 314.5 for History</a:t>
            </a:r>
            <a:r>
              <a:rPr lang="en-US" sz="2000" i="1" dirty="0" smtClean="0"/>
              <a:t>.</a:t>
            </a:r>
          </a:p>
          <a:p>
            <a:endParaRPr lang="en-US" dirty="0"/>
          </a:p>
          <a:p>
            <a:r>
              <a:rPr lang="en-US" b="1" dirty="0"/>
              <a:t>Source: A Guide to UK League Tables in Higher Education</a:t>
            </a:r>
            <a:endParaRPr lang="en-GB" b="1" dirty="0"/>
          </a:p>
        </p:txBody>
      </p:sp>
    </p:spTree>
    <p:extLst>
      <p:ext uri="{BB962C8B-B14F-4D97-AF65-F5344CB8AC3E}">
        <p14:creationId xmlns:p14="http://schemas.microsoft.com/office/powerpoint/2010/main" val="2508658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41285" y="6215863"/>
            <a:ext cx="8452892" cy="0"/>
          </a:xfrm>
          <a:prstGeom prst="line">
            <a:avLst/>
          </a:prstGeom>
          <a:ln w="3175" cmpd="sng">
            <a:solidFill>
              <a:srgbClr val="313133"/>
            </a:solidFill>
          </a:ln>
          <a:effectLst/>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084005" y="6340154"/>
            <a:ext cx="1686680" cy="230832"/>
          </a:xfrm>
          <a:prstGeom prst="rect">
            <a:avLst/>
          </a:prstGeom>
          <a:noFill/>
        </p:spPr>
        <p:txBody>
          <a:bodyPr wrap="none" rtlCol="0">
            <a:spAutoFit/>
          </a:bodyPr>
          <a:lstStyle/>
          <a:p>
            <a:pPr algn="r"/>
            <a:r>
              <a:rPr lang="en-US" sz="900" dirty="0" smtClean="0">
                <a:solidFill>
                  <a:srgbClr val="313133"/>
                </a:solidFill>
                <a:latin typeface="Arial"/>
                <a:cs typeface="Arial"/>
              </a:rPr>
              <a:t>© University of South Wales</a:t>
            </a:r>
            <a:endParaRPr lang="en-US" sz="900" dirty="0">
              <a:solidFill>
                <a:srgbClr val="313133"/>
              </a:solidFill>
              <a:latin typeface="Arial"/>
              <a:cs typeface="Arial"/>
            </a:endParaRPr>
          </a:p>
        </p:txBody>
      </p:sp>
      <p:sp>
        <p:nvSpPr>
          <p:cNvPr id="14" name="TextBox 13"/>
          <p:cNvSpPr txBox="1"/>
          <p:nvPr/>
        </p:nvSpPr>
        <p:spPr>
          <a:xfrm>
            <a:off x="1317305" y="138823"/>
            <a:ext cx="6889131" cy="769441"/>
          </a:xfrm>
          <a:prstGeom prst="rect">
            <a:avLst/>
          </a:prstGeom>
          <a:noFill/>
        </p:spPr>
        <p:txBody>
          <a:bodyPr wrap="square" rtlCol="0">
            <a:spAutoFit/>
          </a:bodyPr>
          <a:lstStyle/>
          <a:p>
            <a:pPr algn="ctr"/>
            <a:r>
              <a:rPr lang="en-US" sz="2400" dirty="0" smtClean="0">
                <a:solidFill>
                  <a:srgbClr val="313133"/>
                </a:solidFill>
                <a:latin typeface="Arial"/>
                <a:cs typeface="Arial"/>
              </a:rPr>
              <a:t>The Importance of Benchmarking – the NSS</a:t>
            </a:r>
          </a:p>
          <a:p>
            <a:endParaRPr lang="en-US" sz="2000" dirty="0">
              <a:solidFill>
                <a:srgbClr val="313133"/>
              </a:solidFill>
              <a:latin typeface="Arial"/>
              <a:cs typeface="Arial"/>
            </a:endParaRPr>
          </a:p>
        </p:txBody>
      </p:sp>
      <p:pic>
        <p:nvPicPr>
          <p:cNvPr id="10" name="Picture 9"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2554" cy="1200495"/>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169780291"/>
              </p:ext>
            </p:extLst>
          </p:nvPr>
        </p:nvGraphicFramePr>
        <p:xfrm>
          <a:off x="1005831" y="908264"/>
          <a:ext cx="7123800" cy="1483360"/>
        </p:xfrm>
        <a:graphic>
          <a:graphicData uri="http://schemas.openxmlformats.org/drawingml/2006/table">
            <a:tbl>
              <a:tblPr firstRow="1" bandRow="1">
                <a:tableStyleId>{21E4AEA4-8DFA-4A89-87EB-49C32662AFE0}</a:tableStyleId>
              </a:tblPr>
              <a:tblGrid>
                <a:gridCol w="3367668">
                  <a:extLst>
                    <a:ext uri="{9D8B030D-6E8A-4147-A177-3AD203B41FA5}">
                      <a16:colId xmlns:a16="http://schemas.microsoft.com/office/drawing/2014/main" val="1079322964"/>
                    </a:ext>
                  </a:extLst>
                </a:gridCol>
                <a:gridCol w="2007220">
                  <a:extLst>
                    <a:ext uri="{9D8B030D-6E8A-4147-A177-3AD203B41FA5}">
                      <a16:colId xmlns:a16="http://schemas.microsoft.com/office/drawing/2014/main" val="548390774"/>
                    </a:ext>
                  </a:extLst>
                </a:gridCol>
                <a:gridCol w="1748912">
                  <a:extLst>
                    <a:ext uri="{9D8B030D-6E8A-4147-A177-3AD203B41FA5}">
                      <a16:colId xmlns:a16="http://schemas.microsoft.com/office/drawing/2014/main" val="2340707260"/>
                    </a:ext>
                  </a:extLst>
                </a:gridCol>
              </a:tblGrid>
              <a:tr h="370840">
                <a:tc>
                  <a:txBody>
                    <a:bodyPr/>
                    <a:lstStyle/>
                    <a:p>
                      <a:pPr algn="ctr"/>
                      <a:r>
                        <a:rPr lang="en-GB" dirty="0" smtClean="0"/>
                        <a:t>NSS</a:t>
                      </a:r>
                      <a:endParaRPr lang="en-GB" dirty="0"/>
                    </a:p>
                  </a:txBody>
                  <a:tcPr/>
                </a:tc>
                <a:tc>
                  <a:txBody>
                    <a:bodyPr/>
                    <a:lstStyle/>
                    <a:p>
                      <a:pPr algn="ctr"/>
                      <a:r>
                        <a:rPr lang="en-GB" dirty="0" smtClean="0"/>
                        <a:t>USW</a:t>
                      </a:r>
                      <a:endParaRPr lang="en-GB" dirty="0"/>
                    </a:p>
                  </a:txBody>
                  <a:tcPr/>
                </a:tc>
                <a:tc>
                  <a:txBody>
                    <a:bodyPr/>
                    <a:lstStyle/>
                    <a:p>
                      <a:pPr algn="ctr"/>
                      <a:r>
                        <a:rPr lang="en-GB" dirty="0" smtClean="0"/>
                        <a:t>Sector</a:t>
                      </a:r>
                      <a:endParaRPr lang="en-GB" dirty="0"/>
                    </a:p>
                  </a:txBody>
                  <a:tcPr/>
                </a:tc>
                <a:extLst>
                  <a:ext uri="{0D108BD9-81ED-4DB2-BD59-A6C34878D82A}">
                    <a16:rowId xmlns:a16="http://schemas.microsoft.com/office/drawing/2014/main" val="3698489601"/>
                  </a:ext>
                </a:extLst>
              </a:tr>
              <a:tr h="370840">
                <a:tc>
                  <a:txBody>
                    <a:bodyPr/>
                    <a:lstStyle/>
                    <a:p>
                      <a:r>
                        <a:rPr lang="en-GB" dirty="0" smtClean="0"/>
                        <a:t>Accounting</a:t>
                      </a:r>
                      <a:endParaRPr lang="en-GB" dirty="0"/>
                    </a:p>
                  </a:txBody>
                  <a:tcPr/>
                </a:tc>
                <a:tc>
                  <a:txBody>
                    <a:bodyPr/>
                    <a:lstStyle/>
                    <a:p>
                      <a:r>
                        <a:rPr lang="en-GB" dirty="0" smtClean="0"/>
                        <a:t>92.48%</a:t>
                      </a:r>
                      <a:endParaRPr lang="en-GB" dirty="0"/>
                    </a:p>
                  </a:txBody>
                  <a:tcPr/>
                </a:tc>
                <a:tc>
                  <a:txBody>
                    <a:bodyPr/>
                    <a:lstStyle/>
                    <a:p>
                      <a:r>
                        <a:rPr lang="en-GB" dirty="0" smtClean="0"/>
                        <a:t>86.67%</a:t>
                      </a:r>
                      <a:endParaRPr lang="en-GB" dirty="0"/>
                    </a:p>
                  </a:txBody>
                  <a:tcPr/>
                </a:tc>
                <a:extLst>
                  <a:ext uri="{0D108BD9-81ED-4DB2-BD59-A6C34878D82A}">
                    <a16:rowId xmlns:a16="http://schemas.microsoft.com/office/drawing/2014/main" val="86502780"/>
                  </a:ext>
                </a:extLst>
              </a:tr>
              <a:tr h="370840">
                <a:tc>
                  <a:txBody>
                    <a:bodyPr/>
                    <a:lstStyle/>
                    <a:p>
                      <a:r>
                        <a:rPr lang="en-GB" dirty="0" smtClean="0"/>
                        <a:t>Cinematics &amp; Photography</a:t>
                      </a:r>
                      <a:endParaRPr lang="en-GB" dirty="0"/>
                    </a:p>
                  </a:txBody>
                  <a:tcPr/>
                </a:tc>
                <a:tc>
                  <a:txBody>
                    <a:bodyPr/>
                    <a:lstStyle/>
                    <a:p>
                      <a:r>
                        <a:rPr lang="en-GB" dirty="0" smtClean="0"/>
                        <a:t>81.29%</a:t>
                      </a:r>
                      <a:endParaRPr lang="en-GB" dirty="0"/>
                    </a:p>
                  </a:txBody>
                  <a:tcPr/>
                </a:tc>
                <a:tc>
                  <a:txBody>
                    <a:bodyPr/>
                    <a:lstStyle/>
                    <a:p>
                      <a:r>
                        <a:rPr lang="en-GB" dirty="0" smtClean="0"/>
                        <a:t>77.25%</a:t>
                      </a:r>
                      <a:endParaRPr lang="en-GB" dirty="0"/>
                    </a:p>
                  </a:txBody>
                  <a:tcPr/>
                </a:tc>
                <a:extLst>
                  <a:ext uri="{0D108BD9-81ED-4DB2-BD59-A6C34878D82A}">
                    <a16:rowId xmlns:a16="http://schemas.microsoft.com/office/drawing/2014/main" val="2326308360"/>
                  </a:ext>
                </a:extLst>
              </a:tr>
              <a:tr h="370840">
                <a:tc>
                  <a:txBody>
                    <a:bodyPr/>
                    <a:lstStyle/>
                    <a:p>
                      <a:r>
                        <a:rPr lang="en-GB" dirty="0" smtClean="0"/>
                        <a:t>History</a:t>
                      </a:r>
                      <a:endParaRPr lang="en-GB" dirty="0"/>
                    </a:p>
                  </a:txBody>
                  <a:tcPr/>
                </a:tc>
                <a:tc>
                  <a:txBody>
                    <a:bodyPr/>
                    <a:lstStyle/>
                    <a:p>
                      <a:r>
                        <a:rPr lang="en-GB" dirty="0" smtClean="0"/>
                        <a:t>85.29%</a:t>
                      </a:r>
                      <a:endParaRPr lang="en-GB" dirty="0"/>
                    </a:p>
                  </a:txBody>
                  <a:tcPr/>
                </a:tc>
                <a:tc>
                  <a:txBody>
                    <a:bodyPr/>
                    <a:lstStyle/>
                    <a:p>
                      <a:r>
                        <a:rPr lang="en-GB" dirty="0" smtClean="0"/>
                        <a:t>89.1%</a:t>
                      </a:r>
                      <a:endParaRPr lang="en-GB" dirty="0"/>
                    </a:p>
                  </a:txBody>
                  <a:tcPr/>
                </a:tc>
                <a:extLst>
                  <a:ext uri="{0D108BD9-81ED-4DB2-BD59-A6C34878D82A}">
                    <a16:rowId xmlns:a16="http://schemas.microsoft.com/office/drawing/2014/main" val="2023578108"/>
                  </a:ext>
                </a:extLst>
              </a:tr>
            </a:tbl>
          </a:graphicData>
        </a:graphic>
      </p:graphicFrame>
      <p:graphicFrame>
        <p:nvGraphicFramePr>
          <p:cNvPr id="2" name="Diagram 1"/>
          <p:cNvGraphicFramePr/>
          <p:nvPr>
            <p:extLst>
              <p:ext uri="{D42A27DB-BD31-4B8C-83A1-F6EECF244321}">
                <p14:modId xmlns:p14="http://schemas.microsoft.com/office/powerpoint/2010/main" val="1783623249"/>
              </p:ext>
            </p:extLst>
          </p:nvPr>
        </p:nvGraphicFramePr>
        <p:xfrm>
          <a:off x="1524000" y="2630078"/>
          <a:ext cx="6096000" cy="2830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0537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41285" y="6215863"/>
            <a:ext cx="8452892" cy="0"/>
          </a:xfrm>
          <a:prstGeom prst="line">
            <a:avLst/>
          </a:prstGeom>
          <a:ln w="3175" cmpd="sng">
            <a:solidFill>
              <a:srgbClr val="313133"/>
            </a:solidFill>
          </a:ln>
          <a:effectLst/>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084005" y="6340154"/>
            <a:ext cx="1686680" cy="230832"/>
          </a:xfrm>
          <a:prstGeom prst="rect">
            <a:avLst/>
          </a:prstGeom>
          <a:noFill/>
        </p:spPr>
        <p:txBody>
          <a:bodyPr wrap="none" rtlCol="0">
            <a:spAutoFit/>
          </a:bodyPr>
          <a:lstStyle/>
          <a:p>
            <a:pPr algn="r"/>
            <a:r>
              <a:rPr lang="en-US" sz="900" dirty="0" smtClean="0">
                <a:solidFill>
                  <a:srgbClr val="313133"/>
                </a:solidFill>
                <a:latin typeface="Arial"/>
                <a:cs typeface="Arial"/>
              </a:rPr>
              <a:t>© University of South Wales</a:t>
            </a:r>
            <a:endParaRPr lang="en-US" sz="900" dirty="0">
              <a:solidFill>
                <a:srgbClr val="313133"/>
              </a:solidFill>
              <a:latin typeface="Arial"/>
              <a:cs typeface="Arial"/>
            </a:endParaRPr>
          </a:p>
        </p:txBody>
      </p:sp>
      <p:sp>
        <p:nvSpPr>
          <p:cNvPr id="14" name="TextBox 13"/>
          <p:cNvSpPr txBox="1"/>
          <p:nvPr/>
        </p:nvSpPr>
        <p:spPr>
          <a:xfrm>
            <a:off x="1307879" y="231082"/>
            <a:ext cx="7393061" cy="1138773"/>
          </a:xfrm>
          <a:prstGeom prst="rect">
            <a:avLst/>
          </a:prstGeom>
          <a:noFill/>
        </p:spPr>
        <p:txBody>
          <a:bodyPr wrap="square" rtlCol="0">
            <a:spAutoFit/>
          </a:bodyPr>
          <a:lstStyle/>
          <a:p>
            <a:pPr algn="ctr"/>
            <a:r>
              <a:rPr lang="en-US" sz="2400" dirty="0" smtClean="0">
                <a:solidFill>
                  <a:srgbClr val="313133"/>
                </a:solidFill>
                <a:latin typeface="Arial"/>
                <a:cs typeface="Arial"/>
              </a:rPr>
              <a:t>The Importance of Benchmarking – Our Institutional Population</a:t>
            </a:r>
          </a:p>
          <a:p>
            <a:endParaRPr lang="en-US" sz="2000" dirty="0">
              <a:solidFill>
                <a:srgbClr val="313133"/>
              </a:solidFill>
              <a:latin typeface="Arial"/>
              <a:cs typeface="Arial"/>
            </a:endParaRPr>
          </a:p>
        </p:txBody>
      </p:sp>
      <p:pic>
        <p:nvPicPr>
          <p:cNvPr id="10" name="Picture 9"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2554" cy="1200495"/>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2354713695"/>
              </p:ext>
            </p:extLst>
          </p:nvPr>
        </p:nvGraphicFramePr>
        <p:xfrm>
          <a:off x="857817" y="1105234"/>
          <a:ext cx="7419828" cy="49297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7608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5548" y="277082"/>
            <a:ext cx="7579150" cy="646331"/>
          </a:xfrm>
          <a:prstGeom prst="rect">
            <a:avLst/>
          </a:prstGeom>
          <a:noFill/>
        </p:spPr>
        <p:txBody>
          <a:bodyPr wrap="square" rtlCol="0">
            <a:spAutoFit/>
          </a:bodyPr>
          <a:lstStyle/>
          <a:p>
            <a:pPr algn="ctr"/>
            <a:r>
              <a:rPr lang="en-GB" sz="3600" b="1" dirty="0" smtClean="0">
                <a:solidFill>
                  <a:srgbClr val="C00000"/>
                </a:solidFill>
              </a:rPr>
              <a:t>The Challenges and Solutions </a:t>
            </a:r>
            <a:endParaRPr lang="en-GB" sz="3600" b="1" dirty="0">
              <a:solidFill>
                <a:srgbClr val="C00000"/>
              </a:solidFill>
            </a:endParaRPr>
          </a:p>
        </p:txBody>
      </p:sp>
      <p:pic>
        <p:nvPicPr>
          <p:cNvPr id="6" name="Picture 5"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2554" cy="1200495"/>
          </a:xfrm>
          <a:prstGeom prst="rect">
            <a:avLst/>
          </a:prstGeom>
        </p:spPr>
      </p:pic>
      <p:sp>
        <p:nvSpPr>
          <p:cNvPr id="2" name="TextBox 1"/>
          <p:cNvSpPr txBox="1"/>
          <p:nvPr/>
        </p:nvSpPr>
        <p:spPr>
          <a:xfrm>
            <a:off x="311086" y="1035125"/>
            <a:ext cx="8748074" cy="6863417"/>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solidFill>
                  <a:srgbClr val="BE0F34"/>
                </a:solidFill>
              </a:rPr>
              <a:t>Data Quality </a:t>
            </a:r>
          </a:p>
          <a:p>
            <a:pPr marL="742950" lvl="1" indent="-285750">
              <a:buFont typeface="Arial" panose="020B0604020202020204" pitchFamily="34" charset="0"/>
              <a:buChar char="•"/>
            </a:pPr>
            <a:r>
              <a:rPr lang="en-US" sz="3200" dirty="0"/>
              <a:t>The Data </a:t>
            </a:r>
            <a:r>
              <a:rPr lang="en-US" sz="3200" dirty="0" smtClean="0"/>
              <a:t>Group</a:t>
            </a:r>
          </a:p>
          <a:p>
            <a:pPr marL="742950" lvl="1" indent="-285750">
              <a:buFont typeface="Arial" panose="020B0604020202020204" pitchFamily="34" charset="0"/>
              <a:buChar char="•"/>
            </a:pPr>
            <a:r>
              <a:rPr lang="en-US" sz="3200" dirty="0" smtClean="0"/>
              <a:t>Increased visibility</a:t>
            </a:r>
            <a:endParaRPr lang="en-US" sz="3200" dirty="0"/>
          </a:p>
          <a:p>
            <a:pPr marL="742950" lvl="1" indent="-285750">
              <a:buFont typeface="Arial" panose="020B0604020202020204" pitchFamily="34" charset="0"/>
              <a:buChar char="•"/>
            </a:pPr>
            <a:endParaRPr lang="en-US" sz="3200" dirty="0" smtClean="0">
              <a:solidFill>
                <a:srgbClr val="BE0F34"/>
              </a:solidFill>
            </a:endParaRPr>
          </a:p>
          <a:p>
            <a:pPr marL="285750" indent="-285750">
              <a:buFont typeface="Arial" panose="020B0604020202020204" pitchFamily="34" charset="0"/>
              <a:buChar char="•"/>
            </a:pPr>
            <a:r>
              <a:rPr lang="en-US" sz="3200" dirty="0" smtClean="0">
                <a:solidFill>
                  <a:srgbClr val="BE0F34"/>
                </a:solidFill>
              </a:rPr>
              <a:t>Accessibility</a:t>
            </a:r>
            <a:r>
              <a:rPr lang="en-US" sz="3200" dirty="0" smtClean="0"/>
              <a:t> </a:t>
            </a:r>
          </a:p>
          <a:p>
            <a:pPr marL="742950" lvl="1" indent="-285750">
              <a:buFont typeface="Arial" panose="020B0604020202020204" pitchFamily="34" charset="0"/>
              <a:buChar char="•"/>
            </a:pPr>
            <a:r>
              <a:rPr lang="en-US" sz="2800" dirty="0" smtClean="0"/>
              <a:t>Champions, at all levels</a:t>
            </a:r>
          </a:p>
          <a:p>
            <a:pPr marL="742950" lvl="1" indent="-285750">
              <a:buFont typeface="Arial" panose="020B0604020202020204" pitchFamily="34" charset="0"/>
              <a:buChar char="•"/>
            </a:pPr>
            <a:r>
              <a:rPr lang="en-US" sz="2800" dirty="0" smtClean="0"/>
              <a:t>Move to visual, accessible business intelligence</a:t>
            </a:r>
          </a:p>
          <a:p>
            <a:pPr marL="285750" indent="-285750">
              <a:buFont typeface="Arial" panose="020B0604020202020204" pitchFamily="34" charset="0"/>
              <a:buChar char="•"/>
            </a:pPr>
            <a:endParaRPr lang="en-US" sz="3200" dirty="0" smtClean="0"/>
          </a:p>
          <a:p>
            <a:pPr marL="285750" indent="-285750">
              <a:buFont typeface="Arial" panose="020B0604020202020204" pitchFamily="34" charset="0"/>
              <a:buChar char="•"/>
            </a:pPr>
            <a:r>
              <a:rPr lang="en-US" sz="3200" dirty="0" smtClean="0">
                <a:solidFill>
                  <a:srgbClr val="BE0F34"/>
                </a:solidFill>
              </a:rPr>
              <a:t>Engagement and Resistance</a:t>
            </a:r>
            <a:r>
              <a:rPr lang="en-US" sz="3200" dirty="0" smtClean="0"/>
              <a:t> </a:t>
            </a:r>
          </a:p>
          <a:p>
            <a:pPr marL="742950" lvl="1" indent="-285750">
              <a:buFont typeface="Arial" panose="020B0604020202020204" pitchFamily="34" charset="0"/>
              <a:buChar char="•"/>
            </a:pPr>
            <a:r>
              <a:rPr lang="en-US" sz="2800" dirty="0" smtClean="0"/>
              <a:t>Pick your quick wins</a:t>
            </a:r>
          </a:p>
          <a:p>
            <a:pPr marL="742950" lvl="1" indent="-285750">
              <a:buFont typeface="Arial" panose="020B0604020202020204" pitchFamily="34" charset="0"/>
              <a:buChar char="•"/>
            </a:pPr>
            <a:r>
              <a:rPr lang="en-US" sz="2800" dirty="0" smtClean="0"/>
              <a:t>Create internal and external competition </a:t>
            </a:r>
          </a:p>
          <a:p>
            <a:endParaRPr lang="en-US" sz="3200"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491030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5548" y="1476132"/>
            <a:ext cx="7579150" cy="4247317"/>
          </a:xfrm>
          <a:prstGeom prst="rect">
            <a:avLst/>
          </a:prstGeom>
          <a:noFill/>
        </p:spPr>
        <p:txBody>
          <a:bodyPr wrap="square" rtlCol="0">
            <a:spAutoFit/>
          </a:bodyPr>
          <a:lstStyle/>
          <a:p>
            <a:pPr algn="ctr"/>
            <a:endParaRPr lang="en-GB" sz="5400" b="1" dirty="0" smtClean="0">
              <a:solidFill>
                <a:srgbClr val="C00000"/>
              </a:solidFill>
            </a:endParaRPr>
          </a:p>
          <a:p>
            <a:pPr algn="ctr"/>
            <a:r>
              <a:rPr lang="en-GB" sz="5400" b="1" dirty="0" smtClean="0">
                <a:solidFill>
                  <a:srgbClr val="C00000"/>
                </a:solidFill>
              </a:rPr>
              <a:t>Examples..</a:t>
            </a:r>
          </a:p>
          <a:p>
            <a:pPr algn="ctr"/>
            <a:r>
              <a:rPr lang="en-GB" sz="5400" b="1" dirty="0" smtClean="0">
                <a:solidFill>
                  <a:srgbClr val="C00000"/>
                </a:solidFill>
              </a:rPr>
              <a:t>What works….</a:t>
            </a:r>
          </a:p>
          <a:p>
            <a:pPr algn="ctr"/>
            <a:endParaRPr lang="en-GB" sz="5400" b="1" dirty="0">
              <a:solidFill>
                <a:srgbClr val="C00000"/>
              </a:solidFill>
            </a:endParaRPr>
          </a:p>
          <a:p>
            <a:pPr algn="ctr"/>
            <a:endParaRPr lang="en-GB" sz="5400" b="1" dirty="0">
              <a:solidFill>
                <a:srgbClr val="C00000"/>
              </a:solidFill>
            </a:endParaRPr>
          </a:p>
        </p:txBody>
      </p:sp>
      <p:pic>
        <p:nvPicPr>
          <p:cNvPr id="6" name="Picture 5"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35"/>
            <a:ext cx="1172554" cy="1200495"/>
          </a:xfrm>
          <a:prstGeom prst="rect">
            <a:avLst/>
          </a:prstGeom>
        </p:spPr>
      </p:pic>
    </p:spTree>
    <p:extLst>
      <p:ext uri="{BB962C8B-B14F-4D97-AF65-F5344CB8AC3E}">
        <p14:creationId xmlns:p14="http://schemas.microsoft.com/office/powerpoint/2010/main" val="28971082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1385294" y="119259"/>
            <a:ext cx="6602384" cy="646331"/>
          </a:xfrm>
          <a:prstGeom prst="rect">
            <a:avLst/>
          </a:prstGeom>
          <a:noFill/>
        </p:spPr>
        <p:txBody>
          <a:bodyPr wrap="square" rtlCol="0">
            <a:spAutoFit/>
          </a:bodyPr>
          <a:lstStyle/>
          <a:p>
            <a:pPr algn="ctr"/>
            <a:r>
              <a:rPr lang="en-GB" sz="3600" b="1" dirty="0" smtClean="0"/>
              <a:t>Content</a:t>
            </a:r>
            <a:endParaRPr lang="en-GB" sz="2400" b="1" dirty="0"/>
          </a:p>
        </p:txBody>
      </p:sp>
      <p:pic>
        <p:nvPicPr>
          <p:cNvPr id="6" name="Picture 5"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2554" cy="1200495"/>
          </a:xfrm>
          <a:prstGeom prst="rect">
            <a:avLst/>
          </a:prstGeom>
        </p:spPr>
      </p:pic>
      <p:sp>
        <p:nvSpPr>
          <p:cNvPr id="2" name="TextBox 1"/>
          <p:cNvSpPr txBox="1"/>
          <p:nvPr/>
        </p:nvSpPr>
        <p:spPr>
          <a:xfrm>
            <a:off x="953312" y="1200495"/>
            <a:ext cx="7247106" cy="5078313"/>
          </a:xfrm>
          <a:prstGeom prst="rect">
            <a:avLst/>
          </a:prstGeom>
          <a:noFill/>
        </p:spPr>
        <p:txBody>
          <a:bodyPr wrap="square" rtlCol="0">
            <a:spAutoFit/>
          </a:bodyPr>
          <a:lstStyle/>
          <a:p>
            <a:pPr marL="285750" indent="-285750">
              <a:buFont typeface="Arial" panose="020B0604020202020204" pitchFamily="34" charset="0"/>
              <a:buChar char="•"/>
            </a:pPr>
            <a:r>
              <a:rPr lang="en-GB" sz="3600" b="1" dirty="0" smtClean="0">
                <a:solidFill>
                  <a:srgbClr val="C00000"/>
                </a:solidFill>
              </a:rPr>
              <a:t>Why?</a:t>
            </a:r>
          </a:p>
          <a:p>
            <a:pPr marL="285750" indent="-285750">
              <a:buFont typeface="Arial" panose="020B0604020202020204" pitchFamily="34" charset="0"/>
              <a:buChar char="•"/>
            </a:pPr>
            <a:endParaRPr lang="en-GB" sz="3600" b="1" dirty="0"/>
          </a:p>
          <a:p>
            <a:pPr marL="285750" indent="-285750">
              <a:buFont typeface="Arial" panose="020B0604020202020204" pitchFamily="34" charset="0"/>
              <a:buChar char="•"/>
            </a:pPr>
            <a:r>
              <a:rPr lang="en-GB" sz="3600" b="1" dirty="0" smtClean="0">
                <a:solidFill>
                  <a:srgbClr val="C00000"/>
                </a:solidFill>
              </a:rPr>
              <a:t>What and How?</a:t>
            </a:r>
          </a:p>
          <a:p>
            <a:pPr marL="742950" lvl="1" indent="-285750">
              <a:buFont typeface="Arial" panose="020B0604020202020204" pitchFamily="34" charset="0"/>
              <a:buChar char="•"/>
            </a:pPr>
            <a:r>
              <a:rPr lang="en-GB" sz="2800" dirty="0" smtClean="0">
                <a:solidFill>
                  <a:srgbClr val="C00000"/>
                </a:solidFill>
              </a:rPr>
              <a:t>Challenges </a:t>
            </a:r>
          </a:p>
          <a:p>
            <a:pPr marL="742950" lvl="1" indent="-285750">
              <a:buFont typeface="Arial" panose="020B0604020202020204" pitchFamily="34" charset="0"/>
              <a:buChar char="•"/>
            </a:pPr>
            <a:r>
              <a:rPr lang="en-GB" sz="2800" dirty="0" smtClean="0">
                <a:solidFill>
                  <a:srgbClr val="C00000"/>
                </a:solidFill>
              </a:rPr>
              <a:t>Approaches (tried and tested)</a:t>
            </a:r>
          </a:p>
          <a:p>
            <a:pPr marL="285750" indent="-285750">
              <a:buFont typeface="Arial" panose="020B0604020202020204" pitchFamily="34" charset="0"/>
              <a:buChar char="•"/>
            </a:pPr>
            <a:endParaRPr lang="en-GB" sz="3600" b="1" dirty="0"/>
          </a:p>
          <a:p>
            <a:pPr marL="285750" indent="-285750">
              <a:buFont typeface="Arial" panose="020B0604020202020204" pitchFamily="34" charset="0"/>
              <a:buChar char="•"/>
            </a:pPr>
            <a:r>
              <a:rPr lang="en-GB" sz="3600" b="1" dirty="0" smtClean="0">
                <a:solidFill>
                  <a:srgbClr val="C00000"/>
                </a:solidFill>
              </a:rPr>
              <a:t>Examples</a:t>
            </a:r>
          </a:p>
          <a:p>
            <a:endParaRPr lang="en-GB" sz="3600" b="1" dirty="0" smtClean="0">
              <a:solidFill>
                <a:srgbClr val="C00000"/>
              </a:solidFill>
            </a:endParaRPr>
          </a:p>
          <a:p>
            <a:pPr marL="285750" indent="-285750">
              <a:buFont typeface="Arial" panose="020B0604020202020204" pitchFamily="34" charset="0"/>
              <a:buChar char="•"/>
            </a:pPr>
            <a:r>
              <a:rPr lang="en-GB" sz="3600" b="1" dirty="0" smtClean="0">
                <a:solidFill>
                  <a:srgbClr val="C00000"/>
                </a:solidFill>
              </a:rPr>
              <a:t>Discussion</a:t>
            </a:r>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1431641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41285" y="6215863"/>
            <a:ext cx="8452892" cy="0"/>
          </a:xfrm>
          <a:prstGeom prst="line">
            <a:avLst/>
          </a:prstGeom>
          <a:ln w="3175" cmpd="sng">
            <a:solidFill>
              <a:srgbClr val="313133"/>
            </a:solidFill>
          </a:ln>
          <a:effectLst/>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084005" y="6340154"/>
            <a:ext cx="1686680" cy="230832"/>
          </a:xfrm>
          <a:prstGeom prst="rect">
            <a:avLst/>
          </a:prstGeom>
          <a:noFill/>
        </p:spPr>
        <p:txBody>
          <a:bodyPr wrap="none" rtlCol="0">
            <a:spAutoFit/>
          </a:bodyPr>
          <a:lstStyle/>
          <a:p>
            <a:pPr algn="r"/>
            <a:r>
              <a:rPr lang="en-US" sz="900" dirty="0" smtClean="0">
                <a:solidFill>
                  <a:srgbClr val="313133"/>
                </a:solidFill>
                <a:latin typeface="Arial"/>
                <a:cs typeface="Arial"/>
              </a:rPr>
              <a:t>© University of South Wales</a:t>
            </a:r>
            <a:endParaRPr lang="en-US" sz="900" dirty="0">
              <a:solidFill>
                <a:srgbClr val="313133"/>
              </a:solidFill>
              <a:latin typeface="Arial"/>
              <a:cs typeface="Arial"/>
            </a:endParaRPr>
          </a:p>
        </p:txBody>
      </p:sp>
      <p:sp>
        <p:nvSpPr>
          <p:cNvPr id="14" name="TextBox 13"/>
          <p:cNvSpPr txBox="1"/>
          <p:nvPr/>
        </p:nvSpPr>
        <p:spPr>
          <a:xfrm>
            <a:off x="1401328" y="507997"/>
            <a:ext cx="7392849" cy="1107996"/>
          </a:xfrm>
          <a:prstGeom prst="rect">
            <a:avLst/>
          </a:prstGeom>
          <a:noFill/>
        </p:spPr>
        <p:txBody>
          <a:bodyPr wrap="square" rtlCol="0">
            <a:spAutoFit/>
          </a:bodyPr>
          <a:lstStyle/>
          <a:p>
            <a:r>
              <a:rPr lang="en-US" dirty="0" smtClean="0">
                <a:solidFill>
                  <a:srgbClr val="313133"/>
                </a:solidFill>
                <a:latin typeface="Arial"/>
                <a:cs typeface="Arial"/>
              </a:rPr>
              <a:t>An Example………….</a:t>
            </a:r>
          </a:p>
          <a:p>
            <a:r>
              <a:rPr lang="en-US" sz="1600" dirty="0" smtClean="0">
                <a:solidFill>
                  <a:srgbClr val="313133"/>
                </a:solidFill>
                <a:latin typeface="Arial"/>
                <a:cs typeface="Arial"/>
              </a:rPr>
              <a:t>‘How did our FTUG students do in their assessments</a:t>
            </a:r>
            <a:r>
              <a:rPr lang="en-US" sz="1600" dirty="0" smtClean="0">
                <a:solidFill>
                  <a:srgbClr val="313133"/>
                </a:solidFill>
                <a:latin typeface="Arial"/>
                <a:cs typeface="Arial"/>
              </a:rPr>
              <a:t>?</a:t>
            </a:r>
          </a:p>
          <a:p>
            <a:endParaRPr lang="en-US" sz="1600" dirty="0">
              <a:solidFill>
                <a:srgbClr val="313133"/>
              </a:solidFill>
              <a:latin typeface="Arial"/>
              <a:cs typeface="Arial"/>
            </a:endParaRPr>
          </a:p>
          <a:p>
            <a:r>
              <a:rPr lang="en-US" sz="1600" dirty="0" smtClean="0">
                <a:solidFill>
                  <a:srgbClr val="313133"/>
                </a:solidFill>
                <a:latin typeface="Arial"/>
                <a:cs typeface="Arial"/>
              </a:rPr>
              <a:t>Course by course, line by line</a:t>
            </a:r>
            <a:endParaRPr lang="en-US" sz="1600" dirty="0">
              <a:solidFill>
                <a:srgbClr val="313133"/>
              </a:solidFill>
              <a:latin typeface="Arial"/>
              <a:cs typeface="Arial"/>
            </a:endParaRPr>
          </a:p>
        </p:txBody>
      </p:sp>
      <p:pic>
        <p:nvPicPr>
          <p:cNvPr id="10" name="Picture 9"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2554" cy="1200495"/>
          </a:xfrm>
          <a:prstGeom prst="rect">
            <a:avLst/>
          </a:prstGeom>
        </p:spPr>
      </p:pic>
      <p:sp>
        <p:nvSpPr>
          <p:cNvPr id="7" name="TextBox 6"/>
          <p:cNvSpPr txBox="1"/>
          <p:nvPr/>
        </p:nvSpPr>
        <p:spPr>
          <a:xfrm>
            <a:off x="1388936" y="0"/>
            <a:ext cx="6889131" cy="584775"/>
          </a:xfrm>
          <a:prstGeom prst="rect">
            <a:avLst/>
          </a:prstGeom>
          <a:noFill/>
        </p:spPr>
        <p:txBody>
          <a:bodyPr wrap="square" rtlCol="0">
            <a:spAutoFit/>
          </a:bodyPr>
          <a:lstStyle/>
          <a:p>
            <a:pPr algn="ctr"/>
            <a:r>
              <a:rPr lang="en-US" sz="3200" dirty="0" smtClean="0">
                <a:solidFill>
                  <a:srgbClr val="BE0F34"/>
                </a:solidFill>
                <a:latin typeface="Arial"/>
                <a:cs typeface="Arial"/>
              </a:rPr>
              <a:t>Accessibility</a:t>
            </a:r>
            <a:endParaRPr lang="en-US" sz="2800" dirty="0">
              <a:solidFill>
                <a:srgbClr val="BE0F34"/>
              </a:solidFill>
              <a:latin typeface="Arial"/>
              <a:cs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129" y="1703513"/>
            <a:ext cx="7389938" cy="4450205"/>
          </a:xfrm>
          <a:prstGeom prst="rect">
            <a:avLst/>
          </a:prstGeom>
        </p:spPr>
      </p:pic>
    </p:spTree>
    <p:extLst>
      <p:ext uri="{BB962C8B-B14F-4D97-AF65-F5344CB8AC3E}">
        <p14:creationId xmlns:p14="http://schemas.microsoft.com/office/powerpoint/2010/main" val="3063934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41285" y="6215863"/>
            <a:ext cx="8452892" cy="0"/>
          </a:xfrm>
          <a:prstGeom prst="line">
            <a:avLst/>
          </a:prstGeom>
          <a:ln w="3175" cmpd="sng">
            <a:solidFill>
              <a:srgbClr val="313133"/>
            </a:solidFill>
          </a:ln>
          <a:effectLst/>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084005" y="6340154"/>
            <a:ext cx="1686680" cy="230832"/>
          </a:xfrm>
          <a:prstGeom prst="rect">
            <a:avLst/>
          </a:prstGeom>
          <a:noFill/>
        </p:spPr>
        <p:txBody>
          <a:bodyPr wrap="none" rtlCol="0">
            <a:spAutoFit/>
          </a:bodyPr>
          <a:lstStyle/>
          <a:p>
            <a:pPr algn="r"/>
            <a:r>
              <a:rPr lang="en-US" sz="900" dirty="0" smtClean="0">
                <a:solidFill>
                  <a:srgbClr val="313133"/>
                </a:solidFill>
                <a:latin typeface="Arial"/>
                <a:cs typeface="Arial"/>
              </a:rPr>
              <a:t>© University of South Wales</a:t>
            </a:r>
            <a:endParaRPr lang="en-US" sz="900" dirty="0">
              <a:solidFill>
                <a:srgbClr val="313133"/>
              </a:solidFill>
              <a:latin typeface="Arial"/>
              <a:cs typeface="Arial"/>
            </a:endParaRPr>
          </a:p>
        </p:txBody>
      </p:sp>
      <p:sp>
        <p:nvSpPr>
          <p:cNvPr id="14" name="TextBox 13"/>
          <p:cNvSpPr txBox="1"/>
          <p:nvPr/>
        </p:nvSpPr>
        <p:spPr>
          <a:xfrm>
            <a:off x="1370196" y="123277"/>
            <a:ext cx="7149641" cy="1077218"/>
          </a:xfrm>
          <a:prstGeom prst="rect">
            <a:avLst/>
          </a:prstGeom>
          <a:noFill/>
        </p:spPr>
        <p:txBody>
          <a:bodyPr wrap="square" rtlCol="0">
            <a:spAutoFit/>
          </a:bodyPr>
          <a:lstStyle/>
          <a:p>
            <a:r>
              <a:rPr lang="en-US" sz="2400" dirty="0" smtClean="0">
                <a:solidFill>
                  <a:srgbClr val="313133"/>
                </a:solidFill>
                <a:latin typeface="Arial"/>
                <a:cs typeface="Arial"/>
              </a:rPr>
              <a:t>An Example………….</a:t>
            </a:r>
          </a:p>
          <a:p>
            <a:r>
              <a:rPr lang="en-US" sz="2000" dirty="0" smtClean="0">
                <a:solidFill>
                  <a:srgbClr val="313133"/>
                </a:solidFill>
                <a:latin typeface="Arial"/>
                <a:cs typeface="Arial"/>
              </a:rPr>
              <a:t>‘How did our FTUG students do in their assessments</a:t>
            </a:r>
            <a:r>
              <a:rPr lang="en-US" sz="2000" dirty="0" smtClean="0">
                <a:solidFill>
                  <a:srgbClr val="313133"/>
                </a:solidFill>
                <a:latin typeface="Arial"/>
                <a:cs typeface="Arial"/>
              </a:rPr>
              <a:t>?</a:t>
            </a:r>
          </a:p>
          <a:p>
            <a:r>
              <a:rPr lang="en-US" sz="2000" dirty="0" smtClean="0">
                <a:solidFill>
                  <a:srgbClr val="313133"/>
                </a:solidFill>
                <a:latin typeface="Arial"/>
                <a:cs typeface="Arial"/>
              </a:rPr>
              <a:t>Ability to drill through structure to course level. </a:t>
            </a:r>
            <a:endParaRPr lang="en-US" sz="2000" dirty="0">
              <a:solidFill>
                <a:srgbClr val="313133"/>
              </a:solidFill>
              <a:latin typeface="Arial"/>
              <a:cs typeface="Arial"/>
            </a:endParaRPr>
          </a:p>
        </p:txBody>
      </p:sp>
      <p:pic>
        <p:nvPicPr>
          <p:cNvPr id="10" name="Picture 9"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2554" cy="1200495"/>
          </a:xfrm>
          <a:prstGeom prst="rect">
            <a:avLst/>
          </a:prstGeom>
        </p:spPr>
      </p:pic>
      <p:pic>
        <p:nvPicPr>
          <p:cNvPr id="2" name="Picture 1">
            <a:hlinkClick r:id="rId3"/>
          </p:cNvPr>
          <p:cNvPicPr>
            <a:picLocks noChangeAspect="1"/>
          </p:cNvPicPr>
          <p:nvPr/>
        </p:nvPicPr>
        <p:blipFill>
          <a:blip r:embed="rId4"/>
          <a:stretch>
            <a:fillRect/>
          </a:stretch>
        </p:blipFill>
        <p:spPr>
          <a:xfrm>
            <a:off x="143436" y="1200495"/>
            <a:ext cx="8650742" cy="5015368"/>
          </a:xfrm>
          <a:prstGeom prst="rect">
            <a:avLst/>
          </a:prstGeom>
        </p:spPr>
      </p:pic>
    </p:spTree>
    <p:extLst>
      <p:ext uri="{BB962C8B-B14F-4D97-AF65-F5344CB8AC3E}">
        <p14:creationId xmlns:p14="http://schemas.microsoft.com/office/powerpoint/2010/main" val="20999187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41285" y="6215863"/>
            <a:ext cx="8452892" cy="0"/>
          </a:xfrm>
          <a:prstGeom prst="line">
            <a:avLst/>
          </a:prstGeom>
          <a:ln w="3175" cmpd="sng">
            <a:solidFill>
              <a:srgbClr val="313133"/>
            </a:solidFill>
          </a:ln>
          <a:effectLst/>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084005" y="6340154"/>
            <a:ext cx="1686680" cy="230832"/>
          </a:xfrm>
          <a:prstGeom prst="rect">
            <a:avLst/>
          </a:prstGeom>
          <a:noFill/>
        </p:spPr>
        <p:txBody>
          <a:bodyPr wrap="none" rtlCol="0">
            <a:spAutoFit/>
          </a:bodyPr>
          <a:lstStyle/>
          <a:p>
            <a:pPr algn="r"/>
            <a:r>
              <a:rPr lang="en-US" sz="900" dirty="0" smtClean="0">
                <a:solidFill>
                  <a:srgbClr val="313133"/>
                </a:solidFill>
                <a:latin typeface="Arial"/>
                <a:cs typeface="Arial"/>
              </a:rPr>
              <a:t>© University of South Wales</a:t>
            </a:r>
            <a:endParaRPr lang="en-US" sz="900" dirty="0">
              <a:solidFill>
                <a:srgbClr val="313133"/>
              </a:solidFill>
              <a:latin typeface="Arial"/>
              <a:cs typeface="Arial"/>
            </a:endParaRPr>
          </a:p>
        </p:txBody>
      </p:sp>
      <p:sp>
        <p:nvSpPr>
          <p:cNvPr id="14" name="TextBox 13"/>
          <p:cNvSpPr txBox="1"/>
          <p:nvPr/>
        </p:nvSpPr>
        <p:spPr>
          <a:xfrm>
            <a:off x="1732085" y="231082"/>
            <a:ext cx="6889131" cy="1077218"/>
          </a:xfrm>
          <a:prstGeom prst="rect">
            <a:avLst/>
          </a:prstGeom>
          <a:noFill/>
        </p:spPr>
        <p:txBody>
          <a:bodyPr wrap="square" rtlCol="0">
            <a:spAutoFit/>
          </a:bodyPr>
          <a:lstStyle/>
          <a:p>
            <a:r>
              <a:rPr lang="en-US" sz="2400" dirty="0" smtClean="0">
                <a:solidFill>
                  <a:srgbClr val="313133"/>
                </a:solidFill>
                <a:latin typeface="Arial"/>
                <a:cs typeface="Arial"/>
              </a:rPr>
              <a:t>An Example………….</a:t>
            </a:r>
          </a:p>
          <a:p>
            <a:r>
              <a:rPr lang="en-US" sz="2000" dirty="0" smtClean="0">
                <a:solidFill>
                  <a:srgbClr val="313133"/>
                </a:solidFill>
                <a:latin typeface="Arial"/>
                <a:cs typeface="Arial"/>
              </a:rPr>
              <a:t>‘How did my course do in the NSS</a:t>
            </a:r>
            <a:r>
              <a:rPr lang="en-US" sz="2000" dirty="0" smtClean="0">
                <a:solidFill>
                  <a:srgbClr val="313133"/>
                </a:solidFill>
                <a:latin typeface="Arial"/>
                <a:cs typeface="Arial"/>
              </a:rPr>
              <a:t>?</a:t>
            </a:r>
          </a:p>
          <a:p>
            <a:r>
              <a:rPr lang="en-US" sz="2000" dirty="0" smtClean="0">
                <a:solidFill>
                  <a:srgbClr val="313133"/>
                </a:solidFill>
                <a:latin typeface="Arial"/>
                <a:cs typeface="Arial"/>
              </a:rPr>
              <a:t>Tabs and more tabs</a:t>
            </a:r>
            <a:endParaRPr lang="en-US" sz="2000" dirty="0">
              <a:solidFill>
                <a:srgbClr val="313133"/>
              </a:solidFill>
              <a:latin typeface="Arial"/>
              <a:cs typeface="Arial"/>
            </a:endParaRPr>
          </a:p>
        </p:txBody>
      </p:sp>
      <p:pic>
        <p:nvPicPr>
          <p:cNvPr id="10" name="Picture 9"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2554" cy="120049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68" y="1744801"/>
            <a:ext cx="8443609" cy="4126727"/>
          </a:xfrm>
          <a:prstGeom prst="rect">
            <a:avLst/>
          </a:prstGeom>
        </p:spPr>
      </p:pic>
    </p:spTree>
    <p:extLst>
      <p:ext uri="{BB962C8B-B14F-4D97-AF65-F5344CB8AC3E}">
        <p14:creationId xmlns:p14="http://schemas.microsoft.com/office/powerpoint/2010/main" val="31593192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41285" y="6215863"/>
            <a:ext cx="8452892" cy="0"/>
          </a:xfrm>
          <a:prstGeom prst="line">
            <a:avLst/>
          </a:prstGeom>
          <a:ln w="3175" cmpd="sng">
            <a:solidFill>
              <a:srgbClr val="313133"/>
            </a:solidFill>
          </a:ln>
          <a:effectLst/>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084005" y="6340154"/>
            <a:ext cx="1686680" cy="230832"/>
          </a:xfrm>
          <a:prstGeom prst="rect">
            <a:avLst/>
          </a:prstGeom>
          <a:noFill/>
        </p:spPr>
        <p:txBody>
          <a:bodyPr wrap="none" rtlCol="0">
            <a:spAutoFit/>
          </a:bodyPr>
          <a:lstStyle/>
          <a:p>
            <a:pPr algn="r"/>
            <a:r>
              <a:rPr lang="en-US" sz="900" dirty="0" smtClean="0">
                <a:solidFill>
                  <a:srgbClr val="313133"/>
                </a:solidFill>
                <a:latin typeface="Arial"/>
                <a:cs typeface="Arial"/>
              </a:rPr>
              <a:t>© University of South Wales</a:t>
            </a:r>
            <a:endParaRPr lang="en-US" sz="900" dirty="0">
              <a:solidFill>
                <a:srgbClr val="313133"/>
              </a:solidFill>
              <a:latin typeface="Arial"/>
              <a:cs typeface="Arial"/>
            </a:endParaRPr>
          </a:p>
        </p:txBody>
      </p:sp>
      <p:sp>
        <p:nvSpPr>
          <p:cNvPr id="14" name="TextBox 13"/>
          <p:cNvSpPr txBox="1"/>
          <p:nvPr/>
        </p:nvSpPr>
        <p:spPr>
          <a:xfrm>
            <a:off x="1615543" y="35698"/>
            <a:ext cx="6889131" cy="769441"/>
          </a:xfrm>
          <a:prstGeom prst="rect">
            <a:avLst/>
          </a:prstGeom>
          <a:noFill/>
        </p:spPr>
        <p:txBody>
          <a:bodyPr wrap="square" rtlCol="0">
            <a:spAutoFit/>
          </a:bodyPr>
          <a:lstStyle/>
          <a:p>
            <a:r>
              <a:rPr lang="en-US" sz="2400" dirty="0" smtClean="0">
                <a:solidFill>
                  <a:srgbClr val="313133"/>
                </a:solidFill>
                <a:latin typeface="Arial"/>
                <a:cs typeface="Arial"/>
              </a:rPr>
              <a:t>An Example………….</a:t>
            </a:r>
          </a:p>
          <a:p>
            <a:r>
              <a:rPr lang="en-US" sz="2000" dirty="0" smtClean="0">
                <a:solidFill>
                  <a:srgbClr val="313133"/>
                </a:solidFill>
                <a:latin typeface="Arial"/>
                <a:cs typeface="Arial"/>
              </a:rPr>
              <a:t>‘How did my course do in the NSS?</a:t>
            </a:r>
            <a:endParaRPr lang="en-US" sz="2000" dirty="0">
              <a:solidFill>
                <a:srgbClr val="313133"/>
              </a:solidFill>
              <a:latin typeface="Arial"/>
              <a:cs typeface="Arial"/>
            </a:endParaRPr>
          </a:p>
        </p:txBody>
      </p:sp>
      <p:pic>
        <p:nvPicPr>
          <p:cNvPr id="10" name="Picture 9"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2554" cy="120049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768" y="749456"/>
            <a:ext cx="7295745" cy="5466407"/>
          </a:xfrm>
          <a:prstGeom prst="rect">
            <a:avLst/>
          </a:prstGeom>
        </p:spPr>
      </p:pic>
    </p:spTree>
    <p:extLst>
      <p:ext uri="{BB962C8B-B14F-4D97-AF65-F5344CB8AC3E}">
        <p14:creationId xmlns:p14="http://schemas.microsoft.com/office/powerpoint/2010/main" val="2692440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41285" y="6215863"/>
            <a:ext cx="8452892" cy="0"/>
          </a:xfrm>
          <a:prstGeom prst="line">
            <a:avLst/>
          </a:prstGeom>
          <a:ln w="3175" cmpd="sng">
            <a:solidFill>
              <a:srgbClr val="313133"/>
            </a:solidFill>
          </a:ln>
          <a:effectLst/>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084005" y="6340154"/>
            <a:ext cx="1686680" cy="230832"/>
          </a:xfrm>
          <a:prstGeom prst="rect">
            <a:avLst/>
          </a:prstGeom>
          <a:noFill/>
        </p:spPr>
        <p:txBody>
          <a:bodyPr wrap="none" rtlCol="0">
            <a:spAutoFit/>
          </a:bodyPr>
          <a:lstStyle/>
          <a:p>
            <a:pPr algn="r"/>
            <a:r>
              <a:rPr lang="en-US" sz="900" dirty="0" smtClean="0">
                <a:solidFill>
                  <a:srgbClr val="313133"/>
                </a:solidFill>
                <a:latin typeface="Arial"/>
                <a:cs typeface="Arial"/>
              </a:rPr>
              <a:t>© University of South Wales</a:t>
            </a:r>
            <a:endParaRPr lang="en-US" sz="900" dirty="0">
              <a:solidFill>
                <a:srgbClr val="313133"/>
              </a:solidFill>
              <a:latin typeface="Arial"/>
              <a:cs typeface="Arial"/>
            </a:endParaRPr>
          </a:p>
        </p:txBody>
      </p:sp>
      <p:pic>
        <p:nvPicPr>
          <p:cNvPr id="10" name="Picture 9"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2554" cy="1200495"/>
          </a:xfrm>
          <a:prstGeom prst="rect">
            <a:avLst/>
          </a:prstGeom>
        </p:spPr>
      </p:pic>
      <p:sp>
        <p:nvSpPr>
          <p:cNvPr id="2" name="TextBox 1"/>
          <p:cNvSpPr txBox="1"/>
          <p:nvPr/>
        </p:nvSpPr>
        <p:spPr>
          <a:xfrm>
            <a:off x="953922" y="277081"/>
            <a:ext cx="8115300" cy="646331"/>
          </a:xfrm>
          <a:prstGeom prst="rect">
            <a:avLst/>
          </a:prstGeom>
          <a:noFill/>
        </p:spPr>
        <p:txBody>
          <a:bodyPr wrap="square" rtlCol="0">
            <a:spAutoFit/>
          </a:bodyPr>
          <a:lstStyle/>
          <a:p>
            <a:pPr algn="ctr"/>
            <a:r>
              <a:rPr lang="en-GB" sz="3600" dirty="0" smtClean="0"/>
              <a:t>They like it… </a:t>
            </a:r>
          </a:p>
        </p:txBody>
      </p:sp>
      <p:sp>
        <p:nvSpPr>
          <p:cNvPr id="6" name="Rectangle 5"/>
          <p:cNvSpPr/>
          <p:nvPr/>
        </p:nvSpPr>
        <p:spPr>
          <a:xfrm>
            <a:off x="586277" y="3507755"/>
            <a:ext cx="2955820" cy="369332"/>
          </a:xfrm>
          <a:prstGeom prst="rect">
            <a:avLst/>
          </a:prstGeom>
        </p:spPr>
        <p:txBody>
          <a:bodyPr wrap="square">
            <a:spAutoFit/>
          </a:bodyPr>
          <a:lstStyle/>
          <a:p>
            <a:endParaRPr lang="en-GB" dirty="0"/>
          </a:p>
        </p:txBody>
      </p:sp>
      <p:sp>
        <p:nvSpPr>
          <p:cNvPr id="3" name="Rectangular Callout 2"/>
          <p:cNvSpPr/>
          <p:nvPr/>
        </p:nvSpPr>
        <p:spPr>
          <a:xfrm>
            <a:off x="480768" y="1200495"/>
            <a:ext cx="8135332" cy="4248198"/>
          </a:xfrm>
          <a:prstGeom prst="wedgeRectCallou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r>
              <a:rPr lang="en-GB" sz="2000" dirty="0"/>
              <a:t>I’d like to mention it’s so wonderfully beneficial to have the visibility that BI gives us. The impact is instant - certainly, if you have a competitive nature like me! It is an excellent conversation starter. Much easier than trawling through spreadsheets. We still need that detail eventually, but BI give us the visual.</a:t>
            </a:r>
          </a:p>
          <a:p>
            <a:r>
              <a:rPr lang="en-GB" sz="2000" dirty="0"/>
              <a:t>As an engineer I always preach to my students about basing their decisions on fact and not fantasy, and that to move forward and continuously improve, we need visibility of accurate data that we can act upon – and focus our effort efficiently in the places that need it now.</a:t>
            </a:r>
          </a:p>
          <a:p>
            <a:r>
              <a:rPr lang="en-GB" sz="2000" dirty="0"/>
              <a:t> </a:t>
            </a:r>
          </a:p>
          <a:p>
            <a:r>
              <a:rPr lang="en-GB" sz="2000" dirty="0"/>
              <a:t>From what I have seen thus far, BI is a great tool for us to use to enable us to start these conversations in the Faculties/Schools and subject areas.</a:t>
            </a:r>
          </a:p>
        </p:txBody>
      </p:sp>
    </p:spTree>
    <p:extLst>
      <p:ext uri="{BB962C8B-B14F-4D97-AF65-F5344CB8AC3E}">
        <p14:creationId xmlns:p14="http://schemas.microsoft.com/office/powerpoint/2010/main" val="31242524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2554" cy="1200495"/>
          </a:xfrm>
          <a:prstGeom prst="rect">
            <a:avLst/>
          </a:prstGeom>
        </p:spPr>
      </p:pic>
      <p:sp>
        <p:nvSpPr>
          <p:cNvPr id="2" name="TextBox 1"/>
          <p:cNvSpPr txBox="1"/>
          <p:nvPr/>
        </p:nvSpPr>
        <p:spPr>
          <a:xfrm>
            <a:off x="1172555" y="725864"/>
            <a:ext cx="6991058" cy="646331"/>
          </a:xfrm>
          <a:prstGeom prst="rect">
            <a:avLst/>
          </a:prstGeom>
          <a:noFill/>
        </p:spPr>
        <p:txBody>
          <a:bodyPr wrap="square" rtlCol="0">
            <a:spAutoFit/>
          </a:bodyPr>
          <a:lstStyle/>
          <a:p>
            <a:endParaRPr lang="en-US" dirty="0"/>
          </a:p>
          <a:p>
            <a:endParaRPr lang="en-US" dirty="0"/>
          </a:p>
        </p:txBody>
      </p:sp>
      <p:pic>
        <p:nvPicPr>
          <p:cNvPr id="3" name="Picture 2"/>
          <p:cNvPicPr>
            <a:picLocks noChangeAspect="1"/>
          </p:cNvPicPr>
          <p:nvPr/>
        </p:nvPicPr>
        <p:blipFill>
          <a:blip r:embed="rId3"/>
          <a:stretch>
            <a:fillRect/>
          </a:stretch>
        </p:blipFill>
        <p:spPr>
          <a:xfrm>
            <a:off x="282804" y="1200495"/>
            <a:ext cx="8644380" cy="5392594"/>
          </a:xfrm>
          <a:prstGeom prst="rect">
            <a:avLst/>
          </a:prstGeom>
        </p:spPr>
      </p:pic>
      <p:sp>
        <p:nvSpPr>
          <p:cNvPr id="4" name="TextBox 3"/>
          <p:cNvSpPr txBox="1"/>
          <p:nvPr/>
        </p:nvSpPr>
        <p:spPr>
          <a:xfrm>
            <a:off x="1172555" y="179109"/>
            <a:ext cx="7754629" cy="646331"/>
          </a:xfrm>
          <a:prstGeom prst="rect">
            <a:avLst/>
          </a:prstGeom>
          <a:noFill/>
        </p:spPr>
        <p:txBody>
          <a:bodyPr wrap="square" rtlCol="0">
            <a:spAutoFit/>
          </a:bodyPr>
          <a:lstStyle/>
          <a:p>
            <a:pPr algn="ctr"/>
            <a:r>
              <a:rPr lang="en-US" sz="3600" b="1" dirty="0" smtClean="0">
                <a:solidFill>
                  <a:srgbClr val="BE0F34"/>
                </a:solidFill>
              </a:rPr>
              <a:t>Engagement (Competition) - NSS 2018</a:t>
            </a:r>
            <a:endParaRPr lang="en-US" sz="3600" b="1" dirty="0">
              <a:solidFill>
                <a:srgbClr val="BE0F34"/>
              </a:solidFill>
            </a:endParaRPr>
          </a:p>
        </p:txBody>
      </p:sp>
    </p:spTree>
    <p:extLst>
      <p:ext uri="{BB962C8B-B14F-4D97-AF65-F5344CB8AC3E}">
        <p14:creationId xmlns:p14="http://schemas.microsoft.com/office/powerpoint/2010/main" val="27500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2554" cy="1200495"/>
          </a:xfrm>
          <a:prstGeom prst="rect">
            <a:avLst/>
          </a:prstGeom>
        </p:spPr>
      </p:pic>
      <p:sp>
        <p:nvSpPr>
          <p:cNvPr id="2" name="TextBox 1"/>
          <p:cNvSpPr txBox="1"/>
          <p:nvPr/>
        </p:nvSpPr>
        <p:spPr>
          <a:xfrm>
            <a:off x="1172555" y="725864"/>
            <a:ext cx="6991058" cy="646331"/>
          </a:xfrm>
          <a:prstGeom prst="rect">
            <a:avLst/>
          </a:prstGeom>
          <a:noFill/>
        </p:spPr>
        <p:txBody>
          <a:bodyPr wrap="square" rtlCol="0">
            <a:spAutoFit/>
          </a:bodyPr>
          <a:lstStyle/>
          <a:p>
            <a:endParaRPr lang="en-US" dirty="0"/>
          </a:p>
          <a:p>
            <a:endParaRPr lang="en-US" dirty="0"/>
          </a:p>
        </p:txBody>
      </p:sp>
      <p:pic>
        <p:nvPicPr>
          <p:cNvPr id="5" name="Picture 4"/>
          <p:cNvPicPr>
            <a:picLocks noChangeAspect="1"/>
          </p:cNvPicPr>
          <p:nvPr/>
        </p:nvPicPr>
        <p:blipFill>
          <a:blip r:embed="rId3"/>
          <a:stretch>
            <a:fillRect/>
          </a:stretch>
        </p:blipFill>
        <p:spPr>
          <a:xfrm>
            <a:off x="364322" y="1200495"/>
            <a:ext cx="8412671" cy="4798981"/>
          </a:xfrm>
          <a:prstGeom prst="rect">
            <a:avLst/>
          </a:prstGeom>
        </p:spPr>
      </p:pic>
    </p:spTree>
    <p:extLst>
      <p:ext uri="{BB962C8B-B14F-4D97-AF65-F5344CB8AC3E}">
        <p14:creationId xmlns:p14="http://schemas.microsoft.com/office/powerpoint/2010/main" val="34967437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2554" cy="1200495"/>
          </a:xfrm>
          <a:prstGeom prst="rect">
            <a:avLst/>
          </a:prstGeom>
        </p:spPr>
      </p:pic>
      <p:sp>
        <p:nvSpPr>
          <p:cNvPr id="2" name="TextBox 1"/>
          <p:cNvSpPr txBox="1"/>
          <p:nvPr/>
        </p:nvSpPr>
        <p:spPr>
          <a:xfrm>
            <a:off x="1172555" y="725864"/>
            <a:ext cx="6991058" cy="646331"/>
          </a:xfrm>
          <a:prstGeom prst="rect">
            <a:avLst/>
          </a:prstGeom>
          <a:noFill/>
        </p:spPr>
        <p:txBody>
          <a:bodyPr wrap="square" rtlCol="0">
            <a:spAutoFit/>
          </a:bodyPr>
          <a:lstStyle/>
          <a:p>
            <a:endParaRPr lang="en-US" dirty="0"/>
          </a:p>
          <a:p>
            <a:endParaRPr lang="en-US" dirty="0"/>
          </a:p>
        </p:txBody>
      </p:sp>
      <p:sp>
        <p:nvSpPr>
          <p:cNvPr id="4" name="TextBox 3"/>
          <p:cNvSpPr txBox="1"/>
          <p:nvPr/>
        </p:nvSpPr>
        <p:spPr>
          <a:xfrm>
            <a:off x="1863609" y="307859"/>
            <a:ext cx="5608949" cy="584775"/>
          </a:xfrm>
          <a:prstGeom prst="rect">
            <a:avLst/>
          </a:prstGeom>
          <a:noFill/>
        </p:spPr>
        <p:txBody>
          <a:bodyPr wrap="square" rtlCol="0">
            <a:spAutoFit/>
          </a:bodyPr>
          <a:lstStyle/>
          <a:p>
            <a:pPr algn="ctr"/>
            <a:r>
              <a:rPr lang="en-US" sz="3200" dirty="0" smtClean="0">
                <a:solidFill>
                  <a:srgbClr val="C00000"/>
                </a:solidFill>
              </a:rPr>
              <a:t>Impact</a:t>
            </a:r>
            <a:endParaRPr lang="en-US" sz="3200" dirty="0">
              <a:solidFill>
                <a:srgbClr val="C00000"/>
              </a:solidFill>
            </a:endParaRPr>
          </a:p>
        </p:txBody>
      </p:sp>
      <p:sp>
        <p:nvSpPr>
          <p:cNvPr id="7" name="TextBox 6"/>
          <p:cNvSpPr txBox="1"/>
          <p:nvPr/>
        </p:nvSpPr>
        <p:spPr>
          <a:xfrm>
            <a:off x="831375" y="1049029"/>
            <a:ext cx="7673418" cy="5170646"/>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Increased response rate from 75 to 80%</a:t>
            </a:r>
          </a:p>
          <a:p>
            <a:endParaRPr lang="en-US" sz="2400" dirty="0" smtClean="0"/>
          </a:p>
          <a:p>
            <a:pPr marL="285750" indent="-285750">
              <a:buFont typeface="Arial" panose="020B0604020202020204" pitchFamily="34" charset="0"/>
              <a:buChar char="•"/>
            </a:pPr>
            <a:r>
              <a:rPr lang="en-US" sz="2400" dirty="0" smtClean="0"/>
              <a:t>Reduced queries</a:t>
            </a:r>
          </a:p>
          <a:p>
            <a:endParaRPr lang="en-US" sz="2400" dirty="0" smtClean="0"/>
          </a:p>
          <a:p>
            <a:pPr marL="285750" indent="-285750">
              <a:buFont typeface="Arial" panose="020B0604020202020204" pitchFamily="34" charset="0"/>
              <a:buChar char="•"/>
            </a:pPr>
            <a:r>
              <a:rPr lang="en-US" sz="2400" dirty="0" smtClean="0"/>
              <a:t>Reduced chasing of courses to hit publication threshold</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Increased visibility &amp; ownership</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Instilled a sense of competition </a:t>
            </a:r>
            <a:endParaRPr lang="en-US" sz="2400" dirty="0"/>
          </a:p>
          <a:p>
            <a:pPr marL="285750" indent="-285750">
              <a:buFont typeface="Arial" panose="020B0604020202020204" pitchFamily="34" charset="0"/>
              <a:buChar char="•"/>
            </a:pPr>
            <a:endParaRPr lang="en-US" dirty="0" smtClean="0"/>
          </a:p>
          <a:p>
            <a:r>
              <a:rPr lang="en-US" sz="3200" dirty="0" smtClean="0">
                <a:solidFill>
                  <a:srgbClr val="C00000"/>
                </a:solidFill>
              </a:rPr>
              <a:t>A four percent increase in our Overall Satisfaction score…….(we did other things too)</a:t>
            </a:r>
            <a:endParaRPr lang="en-US" sz="3200" dirty="0">
              <a:solidFill>
                <a:srgbClr val="C00000"/>
              </a:solidFill>
            </a:endParaRPr>
          </a:p>
        </p:txBody>
      </p:sp>
    </p:spTree>
    <p:extLst>
      <p:ext uri="{BB962C8B-B14F-4D97-AF65-F5344CB8AC3E}">
        <p14:creationId xmlns:p14="http://schemas.microsoft.com/office/powerpoint/2010/main" val="256262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1A6EBD-EB9A-BB4E-90CB-DE95023EFE98}" type="slidenum">
              <a:rPr lang="en-US" smtClean="0"/>
              <a:pPr/>
              <a:t>28</a:t>
            </a:fld>
            <a:endParaRPr lang="en-US" dirty="0"/>
          </a:p>
        </p:txBody>
      </p:sp>
      <p:sp>
        <p:nvSpPr>
          <p:cNvPr id="6" name="TextBox 5"/>
          <p:cNvSpPr txBox="1"/>
          <p:nvPr/>
        </p:nvSpPr>
        <p:spPr>
          <a:xfrm>
            <a:off x="932171" y="90201"/>
            <a:ext cx="7754629" cy="646331"/>
          </a:xfrm>
          <a:prstGeom prst="rect">
            <a:avLst/>
          </a:prstGeom>
          <a:noFill/>
        </p:spPr>
        <p:txBody>
          <a:bodyPr wrap="square" rtlCol="0">
            <a:spAutoFit/>
          </a:bodyPr>
          <a:lstStyle/>
          <a:p>
            <a:pPr algn="ctr"/>
            <a:r>
              <a:rPr lang="en-US" sz="3600" b="1" dirty="0" smtClean="0">
                <a:solidFill>
                  <a:srgbClr val="BE0F34"/>
                </a:solidFill>
              </a:rPr>
              <a:t>Engagement (Competition) - NSS 2018</a:t>
            </a:r>
            <a:endParaRPr lang="en-US" sz="3600" b="1" dirty="0">
              <a:solidFill>
                <a:srgbClr val="BE0F34"/>
              </a:solidFill>
            </a:endParaRPr>
          </a:p>
        </p:txBody>
      </p:sp>
      <p:sp>
        <p:nvSpPr>
          <p:cNvPr id="7" name="TextBox 6"/>
          <p:cNvSpPr txBox="1"/>
          <p:nvPr/>
        </p:nvSpPr>
        <p:spPr>
          <a:xfrm>
            <a:off x="768485" y="696210"/>
            <a:ext cx="7995527" cy="646331"/>
          </a:xfrm>
          <a:prstGeom prst="rect">
            <a:avLst/>
          </a:prstGeom>
          <a:noFill/>
        </p:spPr>
        <p:txBody>
          <a:bodyPr wrap="square" rtlCol="0">
            <a:spAutoFit/>
          </a:bodyPr>
          <a:lstStyle/>
          <a:p>
            <a:pPr algn="ctr"/>
            <a:r>
              <a:rPr lang="en-GB" dirty="0" smtClean="0"/>
              <a:t>(How far do I have to scroll down before I see USW</a:t>
            </a:r>
            <a:r>
              <a:rPr lang="en-GB" dirty="0" smtClean="0"/>
              <a:t>?????)</a:t>
            </a:r>
          </a:p>
          <a:p>
            <a:pPr algn="ctr"/>
            <a:r>
              <a:rPr lang="en-GB" dirty="0" smtClean="0"/>
              <a:t>Example one, a poorly performing subject area</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171" y="1421691"/>
            <a:ext cx="7511109" cy="4934659"/>
          </a:xfrm>
          <a:prstGeom prst="rect">
            <a:avLst/>
          </a:prstGeom>
        </p:spPr>
      </p:pic>
    </p:spTree>
    <p:extLst>
      <p:ext uri="{BB962C8B-B14F-4D97-AF65-F5344CB8AC3E}">
        <p14:creationId xmlns:p14="http://schemas.microsoft.com/office/powerpoint/2010/main" val="311963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1A6EBD-EB9A-BB4E-90CB-DE95023EFE98}" type="slidenum">
              <a:rPr lang="en-US" smtClean="0"/>
              <a:pPr/>
              <a:t>29</a:t>
            </a:fld>
            <a:endParaRPr lang="en-US" dirty="0"/>
          </a:p>
        </p:txBody>
      </p:sp>
      <p:sp>
        <p:nvSpPr>
          <p:cNvPr id="6" name="TextBox 5"/>
          <p:cNvSpPr txBox="1"/>
          <p:nvPr/>
        </p:nvSpPr>
        <p:spPr>
          <a:xfrm>
            <a:off x="932171" y="90201"/>
            <a:ext cx="7754629" cy="646331"/>
          </a:xfrm>
          <a:prstGeom prst="rect">
            <a:avLst/>
          </a:prstGeom>
          <a:noFill/>
        </p:spPr>
        <p:txBody>
          <a:bodyPr wrap="square" rtlCol="0">
            <a:spAutoFit/>
          </a:bodyPr>
          <a:lstStyle/>
          <a:p>
            <a:pPr algn="ctr"/>
            <a:r>
              <a:rPr lang="en-US" sz="3600" b="1" dirty="0" smtClean="0">
                <a:solidFill>
                  <a:srgbClr val="BE0F34"/>
                </a:solidFill>
              </a:rPr>
              <a:t>Engagement (Competition) - NSS 2018</a:t>
            </a:r>
            <a:endParaRPr lang="en-US" sz="3600" b="1" dirty="0">
              <a:solidFill>
                <a:srgbClr val="BE0F34"/>
              </a:solidFill>
            </a:endParaRPr>
          </a:p>
        </p:txBody>
      </p:sp>
      <p:sp>
        <p:nvSpPr>
          <p:cNvPr id="7" name="TextBox 6"/>
          <p:cNvSpPr txBox="1"/>
          <p:nvPr/>
        </p:nvSpPr>
        <p:spPr>
          <a:xfrm>
            <a:off x="811720" y="690872"/>
            <a:ext cx="7995527" cy="646331"/>
          </a:xfrm>
          <a:prstGeom prst="rect">
            <a:avLst/>
          </a:prstGeom>
          <a:noFill/>
        </p:spPr>
        <p:txBody>
          <a:bodyPr wrap="square" rtlCol="0">
            <a:spAutoFit/>
          </a:bodyPr>
          <a:lstStyle/>
          <a:p>
            <a:pPr algn="ctr"/>
            <a:r>
              <a:rPr lang="en-GB" dirty="0" smtClean="0"/>
              <a:t>(How far do I have to scroll down before I see USW</a:t>
            </a:r>
            <a:r>
              <a:rPr lang="en-GB" dirty="0" smtClean="0"/>
              <a:t>?????)</a:t>
            </a:r>
          </a:p>
          <a:p>
            <a:pPr algn="ctr"/>
            <a:r>
              <a:rPr lang="en-GB" dirty="0" smtClean="0"/>
              <a:t>Example two – an excellently performing subject area</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428" y="1337203"/>
            <a:ext cx="7374113" cy="4876715"/>
          </a:xfrm>
          <a:prstGeom prst="rect">
            <a:avLst/>
          </a:prstGeom>
        </p:spPr>
      </p:pic>
    </p:spTree>
    <p:extLst>
      <p:ext uri="{BB962C8B-B14F-4D97-AF65-F5344CB8AC3E}">
        <p14:creationId xmlns:p14="http://schemas.microsoft.com/office/powerpoint/2010/main" val="3983420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6277" y="1044876"/>
            <a:ext cx="4333302" cy="5078313"/>
          </a:xfrm>
          <a:prstGeom prst="rect">
            <a:avLst/>
          </a:prstGeom>
          <a:noFill/>
        </p:spPr>
        <p:txBody>
          <a:bodyPr wrap="square" rtlCol="0">
            <a:spAutoFit/>
          </a:bodyPr>
          <a:lstStyle/>
          <a:p>
            <a:pPr algn="ctr"/>
            <a:r>
              <a:rPr lang="en-GB" sz="5400" b="1" dirty="0" smtClean="0">
                <a:solidFill>
                  <a:srgbClr val="C00000"/>
                </a:solidFill>
              </a:rPr>
              <a:t>Why?</a:t>
            </a:r>
          </a:p>
          <a:p>
            <a:pPr algn="ctr"/>
            <a:r>
              <a:rPr lang="en-GB" sz="5400" b="1" dirty="0" smtClean="0"/>
              <a:t>The increasing use of metrics, data, measures in HE</a:t>
            </a:r>
            <a:endParaRPr lang="en-GB" sz="5400" b="1" dirty="0"/>
          </a:p>
        </p:txBody>
      </p:sp>
      <p:pic>
        <p:nvPicPr>
          <p:cNvPr id="6" name="Picture 5"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35"/>
            <a:ext cx="1172554" cy="1200495"/>
          </a:xfrm>
          <a:prstGeom prst="rect">
            <a:avLst/>
          </a:prstGeom>
        </p:spPr>
      </p:pic>
      <p:pic>
        <p:nvPicPr>
          <p:cNvPr id="4" name="Picture 3"/>
          <p:cNvPicPr>
            <a:picLocks noChangeAspect="1"/>
          </p:cNvPicPr>
          <p:nvPr/>
        </p:nvPicPr>
        <p:blipFill>
          <a:blip r:embed="rId3"/>
          <a:stretch>
            <a:fillRect/>
          </a:stretch>
        </p:blipFill>
        <p:spPr>
          <a:xfrm rot="758950">
            <a:off x="6356367" y="519569"/>
            <a:ext cx="2030282" cy="2877082"/>
          </a:xfrm>
          <a:prstGeom prst="rect">
            <a:avLst/>
          </a:prstGeom>
        </p:spPr>
      </p:pic>
      <p:pic>
        <p:nvPicPr>
          <p:cNvPr id="7" name="Picture 6"/>
          <p:cNvPicPr>
            <a:picLocks noChangeAspect="1"/>
          </p:cNvPicPr>
          <p:nvPr/>
        </p:nvPicPr>
        <p:blipFill>
          <a:blip r:embed="rId4"/>
          <a:stretch>
            <a:fillRect/>
          </a:stretch>
        </p:blipFill>
        <p:spPr>
          <a:xfrm rot="20577064">
            <a:off x="5747611" y="3339250"/>
            <a:ext cx="2066946" cy="2939424"/>
          </a:xfrm>
          <a:prstGeom prst="rect">
            <a:avLst/>
          </a:prstGeom>
        </p:spPr>
      </p:pic>
    </p:spTree>
    <p:extLst>
      <p:ext uri="{BB962C8B-B14F-4D97-AF65-F5344CB8AC3E}">
        <p14:creationId xmlns:p14="http://schemas.microsoft.com/office/powerpoint/2010/main" val="16912706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87836"/>
            <a:ext cx="7195794" cy="523220"/>
          </a:xfrm>
          <a:prstGeom prst="rect">
            <a:avLst/>
          </a:prstGeom>
          <a:noFill/>
        </p:spPr>
        <p:txBody>
          <a:bodyPr wrap="square" rtlCol="0">
            <a:spAutoFit/>
          </a:bodyPr>
          <a:lstStyle/>
          <a:p>
            <a:pPr algn="ctr"/>
            <a:r>
              <a:rPr lang="en-GB" sz="2800" b="1" dirty="0" smtClean="0">
                <a:solidFill>
                  <a:srgbClr val="C00000"/>
                </a:solidFill>
              </a:rPr>
              <a:t>Increasing use for Operational Reporting in QA</a:t>
            </a:r>
            <a:endParaRPr lang="en-GB" sz="2800" b="1" dirty="0">
              <a:solidFill>
                <a:srgbClr val="C00000"/>
              </a:solidFill>
            </a:endParaRPr>
          </a:p>
        </p:txBody>
      </p:sp>
      <p:pic>
        <p:nvPicPr>
          <p:cNvPr id="6" name="Picture 5"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2554" cy="1200495"/>
          </a:xfrm>
          <a:prstGeom prst="rect">
            <a:avLst/>
          </a:prstGeom>
        </p:spPr>
      </p:pic>
      <p:sp>
        <p:nvSpPr>
          <p:cNvPr id="7" name="TextBox 6"/>
          <p:cNvSpPr txBox="1"/>
          <p:nvPr/>
        </p:nvSpPr>
        <p:spPr>
          <a:xfrm>
            <a:off x="2856322" y="711056"/>
            <a:ext cx="4355183" cy="369332"/>
          </a:xfrm>
          <a:prstGeom prst="rect">
            <a:avLst/>
          </a:prstGeom>
          <a:noFill/>
        </p:spPr>
        <p:txBody>
          <a:bodyPr wrap="square" rtlCol="0">
            <a:spAutoFit/>
          </a:bodyPr>
          <a:lstStyle/>
          <a:p>
            <a:pPr algn="ctr"/>
            <a:r>
              <a:rPr lang="en-US" dirty="0" smtClean="0">
                <a:solidFill>
                  <a:srgbClr val="C00000"/>
                </a:solidFill>
              </a:rPr>
              <a:t>External Examiner Reports</a:t>
            </a:r>
            <a:endParaRPr lang="en-US" dirty="0">
              <a:solidFill>
                <a:srgbClr val="C00000"/>
              </a:solidFill>
            </a:endParaRPr>
          </a:p>
        </p:txBody>
      </p:sp>
      <p:sp>
        <p:nvSpPr>
          <p:cNvPr id="8" name="TextBox 7"/>
          <p:cNvSpPr txBox="1"/>
          <p:nvPr/>
        </p:nvSpPr>
        <p:spPr>
          <a:xfrm>
            <a:off x="6551629" y="1480008"/>
            <a:ext cx="2281286" cy="2585323"/>
          </a:xfrm>
          <a:prstGeom prst="rect">
            <a:avLst/>
          </a:prstGeom>
          <a:noFill/>
        </p:spPr>
        <p:txBody>
          <a:bodyPr wrap="square" rtlCol="0">
            <a:spAutoFit/>
          </a:bodyPr>
          <a:lstStyle/>
          <a:p>
            <a:r>
              <a:rPr lang="en-US" dirty="0" smtClean="0"/>
              <a:t>Provided institutional picture from micro level information</a:t>
            </a:r>
          </a:p>
          <a:p>
            <a:endParaRPr lang="en-US" dirty="0"/>
          </a:p>
          <a:p>
            <a:endParaRPr lang="en-US" dirty="0" smtClean="0"/>
          </a:p>
          <a:p>
            <a:r>
              <a:rPr lang="en-US" dirty="0" smtClean="0"/>
              <a:t>Was used to lead discussion at the University’s Quality Assurance Committee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373" y="1200494"/>
            <a:ext cx="4780372" cy="5397869"/>
          </a:xfrm>
          <a:prstGeom prst="rect">
            <a:avLst/>
          </a:prstGeom>
        </p:spPr>
      </p:pic>
    </p:spTree>
    <p:extLst>
      <p:ext uri="{BB962C8B-B14F-4D97-AF65-F5344CB8AC3E}">
        <p14:creationId xmlns:p14="http://schemas.microsoft.com/office/powerpoint/2010/main" val="3305015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2342" y="93567"/>
            <a:ext cx="7195794" cy="523220"/>
          </a:xfrm>
          <a:prstGeom prst="rect">
            <a:avLst/>
          </a:prstGeom>
          <a:noFill/>
        </p:spPr>
        <p:txBody>
          <a:bodyPr wrap="square" rtlCol="0">
            <a:spAutoFit/>
          </a:bodyPr>
          <a:lstStyle/>
          <a:p>
            <a:pPr algn="ctr"/>
            <a:r>
              <a:rPr lang="en-GB" sz="2800" b="1" dirty="0" smtClean="0">
                <a:solidFill>
                  <a:srgbClr val="C00000"/>
                </a:solidFill>
              </a:rPr>
              <a:t>Influencing Pedagogy</a:t>
            </a:r>
            <a:endParaRPr lang="en-GB" sz="2800" b="1" dirty="0">
              <a:solidFill>
                <a:srgbClr val="C00000"/>
              </a:solidFill>
            </a:endParaRPr>
          </a:p>
        </p:txBody>
      </p:sp>
      <p:pic>
        <p:nvPicPr>
          <p:cNvPr id="3" name="Picture 2"/>
          <p:cNvPicPr>
            <a:picLocks noChangeAspect="1"/>
          </p:cNvPicPr>
          <p:nvPr/>
        </p:nvPicPr>
        <p:blipFill>
          <a:blip r:embed="rId2"/>
          <a:stretch>
            <a:fillRect/>
          </a:stretch>
        </p:blipFill>
        <p:spPr>
          <a:xfrm>
            <a:off x="641024" y="616787"/>
            <a:ext cx="7993930" cy="4425511"/>
          </a:xfrm>
          <a:prstGeom prst="rect">
            <a:avLst/>
          </a:prstGeom>
        </p:spPr>
      </p:pic>
      <p:sp>
        <p:nvSpPr>
          <p:cNvPr id="4" name="TextBox 3"/>
          <p:cNvSpPr txBox="1"/>
          <p:nvPr/>
        </p:nvSpPr>
        <p:spPr>
          <a:xfrm>
            <a:off x="641024" y="5297864"/>
            <a:ext cx="8069343" cy="923330"/>
          </a:xfrm>
          <a:prstGeom prst="rect">
            <a:avLst/>
          </a:prstGeom>
          <a:noFill/>
        </p:spPr>
        <p:txBody>
          <a:bodyPr wrap="square" rtlCol="0">
            <a:spAutoFit/>
          </a:bodyPr>
          <a:lstStyle/>
          <a:p>
            <a:r>
              <a:rPr lang="en-US" dirty="0" smtClean="0">
                <a:solidFill>
                  <a:srgbClr val="C00000"/>
                </a:solidFill>
              </a:rPr>
              <a:t>Highlighted patterns in relation to the retention risk of students entering USW with BTEC qualifications.  Also highlighted differences in populations linked to ethnicity and disability.  </a:t>
            </a:r>
            <a:endParaRPr lang="en-US" dirty="0">
              <a:solidFill>
                <a:srgbClr val="C00000"/>
              </a:solidFill>
            </a:endParaRPr>
          </a:p>
        </p:txBody>
      </p:sp>
    </p:spTree>
    <p:extLst>
      <p:ext uri="{BB962C8B-B14F-4D97-AF65-F5344CB8AC3E}">
        <p14:creationId xmlns:p14="http://schemas.microsoft.com/office/powerpoint/2010/main" val="25125124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3315" y="188536"/>
            <a:ext cx="7777114" cy="461665"/>
          </a:xfrm>
          <a:prstGeom prst="rect">
            <a:avLst/>
          </a:prstGeom>
          <a:noFill/>
        </p:spPr>
        <p:txBody>
          <a:bodyPr wrap="square" rtlCol="0">
            <a:spAutoFit/>
          </a:bodyPr>
          <a:lstStyle/>
          <a:p>
            <a:pPr algn="ctr"/>
            <a:r>
              <a:rPr lang="en-GB" sz="2400" b="1" dirty="0" smtClean="0">
                <a:solidFill>
                  <a:srgbClr val="BE0F34"/>
                </a:solidFill>
              </a:rPr>
              <a:t>Influencing – Equality and Diversity Conversations</a:t>
            </a:r>
            <a:endParaRPr lang="en-GB" sz="2400" b="1" dirty="0">
              <a:solidFill>
                <a:srgbClr val="BE0F34"/>
              </a:solidFill>
            </a:endParaRPr>
          </a:p>
        </p:txBody>
      </p:sp>
      <p:pic>
        <p:nvPicPr>
          <p:cNvPr id="2" name="Picture 1"/>
          <p:cNvPicPr>
            <a:picLocks noChangeAspect="1"/>
          </p:cNvPicPr>
          <p:nvPr/>
        </p:nvPicPr>
        <p:blipFill>
          <a:blip r:embed="rId2"/>
          <a:stretch>
            <a:fillRect/>
          </a:stretch>
        </p:blipFill>
        <p:spPr>
          <a:xfrm>
            <a:off x="461912" y="650201"/>
            <a:ext cx="8404765" cy="5816587"/>
          </a:xfrm>
          <a:prstGeom prst="rect">
            <a:avLst/>
          </a:prstGeom>
        </p:spPr>
      </p:pic>
      <p:sp>
        <p:nvSpPr>
          <p:cNvPr id="5" name="TextBox 4"/>
          <p:cNvSpPr txBox="1"/>
          <p:nvPr/>
        </p:nvSpPr>
        <p:spPr>
          <a:xfrm>
            <a:off x="6410227" y="5015061"/>
            <a:ext cx="2658359" cy="1815882"/>
          </a:xfrm>
          <a:prstGeom prst="rect">
            <a:avLst/>
          </a:prstGeom>
          <a:noFill/>
        </p:spPr>
        <p:txBody>
          <a:bodyPr wrap="square" rtlCol="0">
            <a:spAutoFit/>
          </a:bodyPr>
          <a:lstStyle/>
          <a:p>
            <a:r>
              <a:rPr lang="en-GB" sz="1600" dirty="0" smtClean="0"/>
              <a:t>10 = White</a:t>
            </a:r>
          </a:p>
          <a:p>
            <a:r>
              <a:rPr lang="en-GB" sz="1600" dirty="0" smtClean="0"/>
              <a:t>90 = Unknown</a:t>
            </a:r>
          </a:p>
          <a:p>
            <a:r>
              <a:rPr lang="en-GB" sz="1600" dirty="0" smtClean="0"/>
              <a:t>29 = Other Black</a:t>
            </a:r>
          </a:p>
          <a:p>
            <a:r>
              <a:rPr lang="en-GB" sz="1600" dirty="0" smtClean="0"/>
              <a:t>98 = Refused</a:t>
            </a:r>
          </a:p>
          <a:p>
            <a:r>
              <a:rPr lang="en-GB" sz="1600" dirty="0" smtClean="0"/>
              <a:t>49 = Other mixed</a:t>
            </a:r>
          </a:p>
          <a:p>
            <a:r>
              <a:rPr lang="en-GB" sz="1600" dirty="0" smtClean="0"/>
              <a:t>31 = Asian or Asian British (Indian)</a:t>
            </a:r>
            <a:endParaRPr lang="en-GB" sz="1600" dirty="0"/>
          </a:p>
        </p:txBody>
      </p:sp>
    </p:spTree>
    <p:extLst>
      <p:ext uri="{BB962C8B-B14F-4D97-AF65-F5344CB8AC3E}">
        <p14:creationId xmlns:p14="http://schemas.microsoft.com/office/powerpoint/2010/main" val="19916880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3315" y="762044"/>
            <a:ext cx="8323869" cy="5827292"/>
          </a:xfrm>
          <a:prstGeom prst="rect">
            <a:avLst/>
          </a:prstGeom>
        </p:spPr>
      </p:pic>
      <p:sp>
        <p:nvSpPr>
          <p:cNvPr id="8" name="TextBox 7"/>
          <p:cNvSpPr txBox="1"/>
          <p:nvPr/>
        </p:nvSpPr>
        <p:spPr>
          <a:xfrm>
            <a:off x="6014301" y="3610466"/>
            <a:ext cx="2988297" cy="1754326"/>
          </a:xfrm>
          <a:prstGeom prst="rect">
            <a:avLst/>
          </a:prstGeom>
          <a:noFill/>
        </p:spPr>
        <p:txBody>
          <a:bodyPr wrap="square" rtlCol="0">
            <a:spAutoFit/>
          </a:bodyPr>
          <a:lstStyle/>
          <a:p>
            <a:r>
              <a:rPr lang="en-GB" dirty="0" smtClean="0"/>
              <a:t>8 = two or more impairments</a:t>
            </a:r>
          </a:p>
          <a:p>
            <a:r>
              <a:rPr lang="en-GB" dirty="0" smtClean="0"/>
              <a:t>57 = Deaf or hearing </a:t>
            </a:r>
          </a:p>
          <a:p>
            <a:r>
              <a:rPr lang="en-GB" dirty="0" smtClean="0"/>
              <a:t>55 = Mental health condition</a:t>
            </a:r>
          </a:p>
          <a:p>
            <a:r>
              <a:rPr lang="en-GB" dirty="0" smtClean="0"/>
              <a:t>0 = no known disability</a:t>
            </a:r>
          </a:p>
          <a:p>
            <a:r>
              <a:rPr lang="en-GB" dirty="0" smtClean="0"/>
              <a:t>53 = Social/communication</a:t>
            </a:r>
          </a:p>
          <a:p>
            <a:endParaRPr lang="en-GB" dirty="0"/>
          </a:p>
        </p:txBody>
      </p:sp>
      <p:sp>
        <p:nvSpPr>
          <p:cNvPr id="5" name="TextBox 4"/>
          <p:cNvSpPr txBox="1"/>
          <p:nvPr/>
        </p:nvSpPr>
        <p:spPr>
          <a:xfrm>
            <a:off x="603315" y="188536"/>
            <a:ext cx="7777114" cy="461665"/>
          </a:xfrm>
          <a:prstGeom prst="rect">
            <a:avLst/>
          </a:prstGeom>
          <a:noFill/>
        </p:spPr>
        <p:txBody>
          <a:bodyPr wrap="square" rtlCol="0">
            <a:spAutoFit/>
          </a:bodyPr>
          <a:lstStyle/>
          <a:p>
            <a:pPr algn="ctr"/>
            <a:r>
              <a:rPr lang="en-GB" sz="2400" b="1" dirty="0" smtClean="0">
                <a:solidFill>
                  <a:srgbClr val="BE0F34"/>
                </a:solidFill>
              </a:rPr>
              <a:t>Influencing – Equality and Diversity Conversations</a:t>
            </a:r>
            <a:endParaRPr lang="en-GB" sz="2400" b="1" dirty="0">
              <a:solidFill>
                <a:srgbClr val="BE0F34"/>
              </a:solidFill>
            </a:endParaRPr>
          </a:p>
        </p:txBody>
      </p:sp>
    </p:spTree>
    <p:extLst>
      <p:ext uri="{BB962C8B-B14F-4D97-AF65-F5344CB8AC3E}">
        <p14:creationId xmlns:p14="http://schemas.microsoft.com/office/powerpoint/2010/main" val="2201308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1625" y="82341"/>
            <a:ext cx="7195794" cy="523220"/>
          </a:xfrm>
          <a:prstGeom prst="rect">
            <a:avLst/>
          </a:prstGeom>
          <a:noFill/>
        </p:spPr>
        <p:txBody>
          <a:bodyPr wrap="square" rtlCol="0">
            <a:spAutoFit/>
          </a:bodyPr>
          <a:lstStyle/>
          <a:p>
            <a:pPr algn="ctr"/>
            <a:r>
              <a:rPr lang="en-GB" sz="2800" b="1" dirty="0" smtClean="0">
                <a:solidFill>
                  <a:srgbClr val="C00000"/>
                </a:solidFill>
              </a:rPr>
              <a:t>Driving Data Quality and Collection</a:t>
            </a:r>
            <a:endParaRPr lang="en-GB" sz="2800" b="1" dirty="0">
              <a:solidFill>
                <a:srgbClr val="C00000"/>
              </a:solidFill>
            </a:endParaRPr>
          </a:p>
        </p:txBody>
      </p:sp>
      <p:sp>
        <p:nvSpPr>
          <p:cNvPr id="5" name="TextBox 4"/>
          <p:cNvSpPr txBox="1"/>
          <p:nvPr/>
        </p:nvSpPr>
        <p:spPr>
          <a:xfrm>
            <a:off x="258856" y="5769204"/>
            <a:ext cx="8460938" cy="646331"/>
          </a:xfrm>
          <a:prstGeom prst="rect">
            <a:avLst/>
          </a:prstGeom>
          <a:noFill/>
        </p:spPr>
        <p:txBody>
          <a:bodyPr wrap="square" rtlCol="0">
            <a:spAutoFit/>
          </a:bodyPr>
          <a:lstStyle/>
          <a:p>
            <a:r>
              <a:rPr lang="en-US" dirty="0" smtClean="0"/>
              <a:t>Providing areas with ideas on how to monitor their data and present it usefully to the wider University – example is numbers of complaints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757" y="778211"/>
            <a:ext cx="8579136" cy="4675567"/>
          </a:xfrm>
          <a:prstGeom prst="rect">
            <a:avLst/>
          </a:prstGeom>
        </p:spPr>
      </p:pic>
    </p:spTree>
    <p:extLst>
      <p:ext uri="{BB962C8B-B14F-4D97-AF65-F5344CB8AC3E}">
        <p14:creationId xmlns:p14="http://schemas.microsoft.com/office/powerpoint/2010/main" val="35453684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4634" y="187836"/>
            <a:ext cx="7195794" cy="523220"/>
          </a:xfrm>
          <a:prstGeom prst="rect">
            <a:avLst/>
          </a:prstGeom>
          <a:noFill/>
        </p:spPr>
        <p:txBody>
          <a:bodyPr wrap="square" rtlCol="0">
            <a:spAutoFit/>
          </a:bodyPr>
          <a:lstStyle/>
          <a:p>
            <a:pPr algn="ctr"/>
            <a:r>
              <a:rPr lang="en-GB" sz="2800" b="1" dirty="0" smtClean="0">
                <a:solidFill>
                  <a:srgbClr val="C00000"/>
                </a:solidFill>
              </a:rPr>
              <a:t>Incidental Benefit</a:t>
            </a:r>
            <a:endParaRPr lang="en-GB" sz="2800" b="1" dirty="0">
              <a:solidFill>
                <a:srgbClr val="C00000"/>
              </a:solidFill>
            </a:endParaRPr>
          </a:p>
        </p:txBody>
      </p:sp>
      <p:sp>
        <p:nvSpPr>
          <p:cNvPr id="5" name="TextBox 4"/>
          <p:cNvSpPr txBox="1"/>
          <p:nvPr/>
        </p:nvSpPr>
        <p:spPr>
          <a:xfrm>
            <a:off x="683062" y="711056"/>
            <a:ext cx="8460938" cy="369332"/>
          </a:xfrm>
          <a:prstGeom prst="rect">
            <a:avLst/>
          </a:prstGeom>
          <a:noFill/>
        </p:spPr>
        <p:txBody>
          <a:bodyPr wrap="square" rtlCol="0">
            <a:spAutoFit/>
          </a:bodyPr>
          <a:lstStyle/>
          <a:p>
            <a:r>
              <a:rPr lang="en-US" dirty="0" smtClean="0"/>
              <a:t>Providing Schools and Faculties with sector wide information on competitors</a:t>
            </a:r>
            <a:endParaRPr lang="en-US" dirty="0"/>
          </a:p>
        </p:txBody>
      </p:sp>
      <p:pic>
        <p:nvPicPr>
          <p:cNvPr id="8" name="Picture 7"/>
          <p:cNvPicPr>
            <a:picLocks noChangeAspect="1"/>
          </p:cNvPicPr>
          <p:nvPr/>
        </p:nvPicPr>
        <p:blipFill>
          <a:blip r:embed="rId2"/>
          <a:stretch>
            <a:fillRect/>
          </a:stretch>
        </p:blipFill>
        <p:spPr>
          <a:xfrm>
            <a:off x="419932" y="1080388"/>
            <a:ext cx="4362599" cy="3122584"/>
          </a:xfrm>
          <a:prstGeom prst="rect">
            <a:avLst/>
          </a:prstGeom>
        </p:spPr>
      </p:pic>
      <p:pic>
        <p:nvPicPr>
          <p:cNvPr id="7" name="Picture 6"/>
          <p:cNvPicPr>
            <a:picLocks noChangeAspect="1"/>
          </p:cNvPicPr>
          <p:nvPr/>
        </p:nvPicPr>
        <p:blipFill>
          <a:blip r:embed="rId3"/>
          <a:stretch>
            <a:fillRect/>
          </a:stretch>
        </p:blipFill>
        <p:spPr>
          <a:xfrm>
            <a:off x="4398413" y="3157086"/>
            <a:ext cx="4571212" cy="3264027"/>
          </a:xfrm>
          <a:prstGeom prst="rect">
            <a:avLst/>
          </a:prstGeom>
        </p:spPr>
      </p:pic>
    </p:spTree>
    <p:extLst>
      <p:ext uri="{BB962C8B-B14F-4D97-AF65-F5344CB8AC3E}">
        <p14:creationId xmlns:p14="http://schemas.microsoft.com/office/powerpoint/2010/main" val="3033591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5548" y="931384"/>
            <a:ext cx="7579150" cy="1754326"/>
          </a:xfrm>
          <a:prstGeom prst="rect">
            <a:avLst/>
          </a:prstGeom>
          <a:noFill/>
        </p:spPr>
        <p:txBody>
          <a:bodyPr wrap="square" rtlCol="0">
            <a:spAutoFit/>
          </a:bodyPr>
          <a:lstStyle/>
          <a:p>
            <a:pPr algn="ctr"/>
            <a:r>
              <a:rPr lang="en-GB" sz="5400" b="1" dirty="0" smtClean="0">
                <a:solidFill>
                  <a:srgbClr val="C00000"/>
                </a:solidFill>
              </a:rPr>
              <a:t>But…none of this is about data</a:t>
            </a:r>
            <a:endParaRPr lang="en-GB" sz="5400" b="1" dirty="0">
              <a:solidFill>
                <a:srgbClr val="C00000"/>
              </a:solidFill>
            </a:endParaRPr>
          </a:p>
        </p:txBody>
      </p:sp>
      <p:pic>
        <p:nvPicPr>
          <p:cNvPr id="6" name="Picture 5"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35"/>
            <a:ext cx="1172554" cy="1200495"/>
          </a:xfrm>
          <a:prstGeom prst="rect">
            <a:avLst/>
          </a:prstGeom>
        </p:spPr>
      </p:pic>
      <p:pic>
        <p:nvPicPr>
          <p:cNvPr id="1026" name="Picture 2" descr="https://s3-us-west-2.amazonaws.com/files.catholicworldreport.com/2018/04/5337confusedman_000000051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85" y="2781773"/>
            <a:ext cx="5476875"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2444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2552" y="113847"/>
            <a:ext cx="7579150" cy="707886"/>
          </a:xfrm>
          <a:prstGeom prst="rect">
            <a:avLst/>
          </a:prstGeom>
          <a:noFill/>
        </p:spPr>
        <p:txBody>
          <a:bodyPr wrap="square" rtlCol="0">
            <a:spAutoFit/>
          </a:bodyPr>
          <a:lstStyle/>
          <a:p>
            <a:pPr algn="ctr"/>
            <a:r>
              <a:rPr lang="en-GB" sz="4000" b="1" dirty="0" smtClean="0">
                <a:solidFill>
                  <a:srgbClr val="C00000"/>
                </a:solidFill>
              </a:rPr>
              <a:t>It’s a psychology to change culture</a:t>
            </a:r>
            <a:endParaRPr lang="en-GB" sz="4000" b="1" dirty="0">
              <a:solidFill>
                <a:srgbClr val="C00000"/>
              </a:solidFill>
            </a:endParaRPr>
          </a:p>
        </p:txBody>
      </p:sp>
      <p:pic>
        <p:nvPicPr>
          <p:cNvPr id="6" name="Picture 5"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35"/>
            <a:ext cx="1172554" cy="1200495"/>
          </a:xfrm>
          <a:prstGeom prst="rect">
            <a:avLst/>
          </a:prstGeom>
        </p:spPr>
      </p:pic>
      <p:graphicFrame>
        <p:nvGraphicFramePr>
          <p:cNvPr id="2" name="Diagram 1"/>
          <p:cNvGraphicFramePr/>
          <p:nvPr>
            <p:extLst>
              <p:ext uri="{D42A27DB-BD31-4B8C-83A1-F6EECF244321}">
                <p14:modId xmlns:p14="http://schemas.microsoft.com/office/powerpoint/2010/main" val="1906835687"/>
              </p:ext>
            </p:extLst>
          </p:nvPr>
        </p:nvGraphicFramePr>
        <p:xfrm>
          <a:off x="586277" y="933937"/>
          <a:ext cx="8025319" cy="3900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3706123914"/>
              </p:ext>
            </p:extLst>
          </p:nvPr>
        </p:nvGraphicFramePr>
        <p:xfrm>
          <a:off x="2519097" y="4946932"/>
          <a:ext cx="4546060" cy="18288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6697721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0315" y="252430"/>
            <a:ext cx="7278196" cy="923330"/>
          </a:xfrm>
          <a:prstGeom prst="rect">
            <a:avLst/>
          </a:prstGeom>
          <a:noFill/>
        </p:spPr>
        <p:txBody>
          <a:bodyPr wrap="square" rtlCol="0">
            <a:spAutoFit/>
          </a:bodyPr>
          <a:lstStyle/>
          <a:p>
            <a:pPr algn="ctr"/>
            <a:r>
              <a:rPr lang="en-GB" sz="5400" b="1" dirty="0" smtClean="0">
                <a:solidFill>
                  <a:srgbClr val="C00000"/>
                </a:solidFill>
              </a:rPr>
              <a:t>Personally...</a:t>
            </a:r>
            <a:endParaRPr lang="en-GB" sz="5400" b="1" dirty="0">
              <a:solidFill>
                <a:srgbClr val="C00000"/>
              </a:solidFill>
            </a:endParaRPr>
          </a:p>
        </p:txBody>
      </p:sp>
      <p:pic>
        <p:nvPicPr>
          <p:cNvPr id="6" name="Picture 5"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35"/>
            <a:ext cx="1172554" cy="1200495"/>
          </a:xfrm>
          <a:prstGeom prst="rect">
            <a:avLst/>
          </a:prstGeom>
        </p:spPr>
      </p:pic>
      <p:sp>
        <p:nvSpPr>
          <p:cNvPr id="2" name="TextBox 1"/>
          <p:cNvSpPr txBox="1"/>
          <p:nvPr/>
        </p:nvSpPr>
        <p:spPr>
          <a:xfrm>
            <a:off x="175098" y="1449421"/>
            <a:ext cx="8696527" cy="5293757"/>
          </a:xfrm>
          <a:prstGeom prst="rect">
            <a:avLst/>
          </a:prstGeom>
          <a:noFill/>
        </p:spPr>
        <p:txBody>
          <a:bodyPr wrap="square" rtlCol="0">
            <a:spAutoFit/>
          </a:bodyPr>
          <a:lstStyle/>
          <a:p>
            <a:pPr marL="285750" indent="-285750">
              <a:buFont typeface="Arial" panose="020B0604020202020204" pitchFamily="34" charset="0"/>
              <a:buChar char="•"/>
            </a:pPr>
            <a:r>
              <a:rPr lang="en-GB" sz="3200" dirty="0" smtClean="0"/>
              <a:t>Engage with your University’s information channels… most HEIs are doing something similar to USW</a:t>
            </a:r>
          </a:p>
          <a:p>
            <a:pPr marL="285750" indent="-285750">
              <a:buFont typeface="Arial" panose="020B0604020202020204" pitchFamily="34" charset="0"/>
              <a:buChar char="•"/>
            </a:pPr>
            <a:r>
              <a:rPr lang="en-GB" sz="3200" dirty="0" smtClean="0"/>
              <a:t>Consider how the data and information already available can be used to augment QAE</a:t>
            </a:r>
          </a:p>
          <a:p>
            <a:pPr marL="285750" indent="-285750">
              <a:buFont typeface="Arial" panose="020B0604020202020204" pitchFamily="34" charset="0"/>
              <a:buChar char="•"/>
            </a:pPr>
            <a:r>
              <a:rPr lang="en-GB" sz="3200" dirty="0" smtClean="0"/>
              <a:t>Are there processes, reporting etc. within your area that could be enhanced by use of Business Intelligence?</a:t>
            </a:r>
          </a:p>
          <a:p>
            <a:pPr marL="285750" indent="-285750">
              <a:buFont typeface="Arial" panose="020B0604020202020204" pitchFamily="34" charset="0"/>
              <a:buChar char="•"/>
            </a:pPr>
            <a:r>
              <a:rPr lang="en-GB" sz="3200" dirty="0" smtClean="0"/>
              <a:t>How does data and information influence your priorities?</a:t>
            </a:r>
          </a:p>
          <a:p>
            <a:endParaRPr lang="en-GB" dirty="0"/>
          </a:p>
        </p:txBody>
      </p:sp>
    </p:spTree>
    <p:extLst>
      <p:ext uri="{BB962C8B-B14F-4D97-AF65-F5344CB8AC3E}">
        <p14:creationId xmlns:p14="http://schemas.microsoft.com/office/powerpoint/2010/main" val="15580399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1A6EBD-EB9A-BB4E-90CB-DE95023EFE98}" type="slidenum">
              <a:rPr lang="en-US" smtClean="0"/>
              <a:pPr/>
              <a:t>39</a:t>
            </a:fld>
            <a:endParaRPr lang="en-US" dirty="0"/>
          </a:p>
        </p:txBody>
      </p:sp>
      <p:pic>
        <p:nvPicPr>
          <p:cNvPr id="6" name="Picture 5"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35"/>
            <a:ext cx="1172554" cy="1200495"/>
          </a:xfrm>
          <a:prstGeom prst="rect">
            <a:avLst/>
          </a:prstGeom>
        </p:spPr>
      </p:pic>
      <p:sp>
        <p:nvSpPr>
          <p:cNvPr id="8" name="TextBox 7"/>
          <p:cNvSpPr txBox="1"/>
          <p:nvPr/>
        </p:nvSpPr>
        <p:spPr>
          <a:xfrm>
            <a:off x="1060315" y="252430"/>
            <a:ext cx="7278196" cy="1077218"/>
          </a:xfrm>
          <a:prstGeom prst="rect">
            <a:avLst/>
          </a:prstGeom>
          <a:noFill/>
        </p:spPr>
        <p:txBody>
          <a:bodyPr wrap="square" rtlCol="0">
            <a:spAutoFit/>
          </a:bodyPr>
          <a:lstStyle/>
          <a:p>
            <a:pPr algn="ctr"/>
            <a:r>
              <a:rPr lang="en-GB" sz="3200" b="1" dirty="0" smtClean="0">
                <a:solidFill>
                  <a:srgbClr val="C00000"/>
                </a:solidFill>
              </a:rPr>
              <a:t>Example…Course Health (Data purely adds depth and brings things to life)</a:t>
            </a:r>
            <a:endParaRPr lang="en-GB" sz="3200" b="1" dirty="0">
              <a:solidFill>
                <a:srgbClr val="C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821" y="1339712"/>
            <a:ext cx="6887183" cy="5006573"/>
          </a:xfrm>
          <a:prstGeom prst="rect">
            <a:avLst/>
          </a:prstGeom>
        </p:spPr>
      </p:pic>
    </p:spTree>
    <p:extLst>
      <p:ext uri="{BB962C8B-B14F-4D97-AF65-F5344CB8AC3E}">
        <p14:creationId xmlns:p14="http://schemas.microsoft.com/office/powerpoint/2010/main" val="4266982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341285" y="6215863"/>
            <a:ext cx="8452892" cy="0"/>
          </a:xfrm>
          <a:prstGeom prst="line">
            <a:avLst/>
          </a:prstGeom>
          <a:ln w="3175" cmpd="sng">
            <a:solidFill>
              <a:srgbClr val="313133"/>
            </a:solidFill>
          </a:ln>
          <a:effectLst/>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7084005" y="6340154"/>
            <a:ext cx="1686680" cy="230832"/>
          </a:xfrm>
          <a:prstGeom prst="rect">
            <a:avLst/>
          </a:prstGeom>
          <a:noFill/>
        </p:spPr>
        <p:txBody>
          <a:bodyPr wrap="none" rtlCol="0">
            <a:spAutoFit/>
          </a:bodyPr>
          <a:lstStyle/>
          <a:p>
            <a:pPr algn="r"/>
            <a:r>
              <a:rPr lang="en-US" sz="900" dirty="0" smtClean="0">
                <a:solidFill>
                  <a:srgbClr val="313133"/>
                </a:solidFill>
                <a:latin typeface="Arial"/>
                <a:cs typeface="Arial"/>
              </a:rPr>
              <a:t>© University of South Wales</a:t>
            </a:r>
            <a:endParaRPr lang="en-US" sz="900" dirty="0">
              <a:solidFill>
                <a:srgbClr val="313133"/>
              </a:solidFill>
              <a:latin typeface="Arial"/>
              <a:cs typeface="Arial"/>
            </a:endParaRPr>
          </a:p>
        </p:txBody>
      </p:sp>
      <p:sp>
        <p:nvSpPr>
          <p:cNvPr id="2" name="Rectangle 1"/>
          <p:cNvSpPr/>
          <p:nvPr/>
        </p:nvSpPr>
        <p:spPr>
          <a:xfrm>
            <a:off x="908982" y="735742"/>
            <a:ext cx="8176651" cy="1077218"/>
          </a:xfrm>
          <a:prstGeom prst="rect">
            <a:avLst/>
          </a:prstGeom>
        </p:spPr>
        <p:txBody>
          <a:bodyPr wrap="square">
            <a:spAutoFit/>
          </a:bodyPr>
          <a:lstStyle/>
          <a:p>
            <a:r>
              <a:rPr lang="en-US" sz="1600" dirty="0">
                <a:solidFill>
                  <a:srgbClr val="313133"/>
                </a:solidFill>
                <a:cs typeface="Arial"/>
              </a:rPr>
              <a:t>‘In Higher Education students are leaving a data footprint behind in the course of their study which tells us about their learning and experiences at University.  Universities can use this data to understand how students learn and optimize the student experience’ </a:t>
            </a:r>
            <a:r>
              <a:rPr lang="en-US" sz="1600" dirty="0">
                <a:solidFill>
                  <a:srgbClr val="C00000"/>
                </a:solidFill>
                <a:cs typeface="Arial"/>
              </a:rPr>
              <a:t>Analytics and Higher </a:t>
            </a:r>
            <a:r>
              <a:rPr lang="en-US" sz="1600" dirty="0" smtClean="0">
                <a:solidFill>
                  <a:srgbClr val="C00000"/>
                </a:solidFill>
                <a:cs typeface="Arial"/>
              </a:rPr>
              <a:t>Education</a:t>
            </a:r>
            <a:endParaRPr lang="en-US" sz="1600" dirty="0">
              <a:solidFill>
                <a:srgbClr val="C00000"/>
              </a:solidFill>
              <a:cs typeface="Arial"/>
            </a:endParaRPr>
          </a:p>
        </p:txBody>
      </p:sp>
      <p:pic>
        <p:nvPicPr>
          <p:cNvPr id="11" name="Picture 10"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12"/>
            <a:ext cx="923192" cy="945191"/>
          </a:xfrm>
          <a:prstGeom prst="rect">
            <a:avLst/>
          </a:prstGeom>
        </p:spPr>
      </p:pic>
      <p:sp>
        <p:nvSpPr>
          <p:cNvPr id="4" name="Rectangle 3"/>
          <p:cNvSpPr/>
          <p:nvPr/>
        </p:nvSpPr>
        <p:spPr>
          <a:xfrm>
            <a:off x="3418483" y="294752"/>
            <a:ext cx="2403222" cy="369332"/>
          </a:xfrm>
          <a:prstGeom prst="rect">
            <a:avLst/>
          </a:prstGeom>
        </p:spPr>
        <p:txBody>
          <a:bodyPr wrap="none">
            <a:spAutoFit/>
          </a:bodyPr>
          <a:lstStyle/>
          <a:p>
            <a:r>
              <a:rPr lang="en-US" b="1" dirty="0" smtClean="0">
                <a:solidFill>
                  <a:srgbClr val="313133"/>
                </a:solidFill>
                <a:latin typeface="Arial"/>
                <a:cs typeface="Arial"/>
              </a:rPr>
              <a:t>Student Experience </a:t>
            </a:r>
            <a:endParaRPr lang="en-US" b="1" dirty="0">
              <a:solidFill>
                <a:srgbClr val="313133"/>
              </a:solidFill>
              <a:latin typeface="Arial"/>
              <a:cs typeface="Arial"/>
            </a:endParaRPr>
          </a:p>
        </p:txBody>
      </p:sp>
      <p:sp>
        <p:nvSpPr>
          <p:cNvPr id="15" name="Rectangle 14"/>
          <p:cNvSpPr/>
          <p:nvPr/>
        </p:nvSpPr>
        <p:spPr>
          <a:xfrm>
            <a:off x="908046" y="2124538"/>
            <a:ext cx="8065336" cy="830997"/>
          </a:xfrm>
          <a:prstGeom prst="rect">
            <a:avLst/>
          </a:prstGeom>
        </p:spPr>
        <p:txBody>
          <a:bodyPr wrap="square">
            <a:spAutoFit/>
          </a:bodyPr>
          <a:lstStyle/>
          <a:p>
            <a:r>
              <a:rPr lang="en-US" sz="1600" dirty="0" err="1">
                <a:solidFill>
                  <a:srgbClr val="2C3841"/>
                </a:solidFill>
              </a:rPr>
              <a:t>Organisations</a:t>
            </a:r>
            <a:r>
              <a:rPr lang="en-US" sz="1600" dirty="0">
                <a:solidFill>
                  <a:srgbClr val="2C3841"/>
                </a:solidFill>
              </a:rPr>
              <a:t> require access to accurate, timely and meaningful information about their core businesses and the environment in which they operate, if they are to adapt and thrive during times of great </a:t>
            </a:r>
            <a:r>
              <a:rPr lang="en-US" sz="1600" dirty="0" smtClean="0">
                <a:solidFill>
                  <a:srgbClr val="2C3841"/>
                </a:solidFill>
              </a:rPr>
              <a:t>uncertainty – </a:t>
            </a:r>
            <a:r>
              <a:rPr lang="en-US" sz="1600" dirty="0" smtClean="0">
                <a:solidFill>
                  <a:srgbClr val="C00000"/>
                </a:solidFill>
              </a:rPr>
              <a:t>JISC</a:t>
            </a:r>
            <a:endParaRPr lang="en-GB" dirty="0"/>
          </a:p>
        </p:txBody>
      </p:sp>
      <p:sp>
        <p:nvSpPr>
          <p:cNvPr id="5" name="Rectangle 4"/>
          <p:cNvSpPr/>
          <p:nvPr/>
        </p:nvSpPr>
        <p:spPr>
          <a:xfrm>
            <a:off x="3734300" y="1688657"/>
            <a:ext cx="1666860" cy="369332"/>
          </a:xfrm>
          <a:prstGeom prst="rect">
            <a:avLst/>
          </a:prstGeom>
        </p:spPr>
        <p:txBody>
          <a:bodyPr wrap="square">
            <a:spAutoFit/>
          </a:bodyPr>
          <a:lstStyle/>
          <a:p>
            <a:r>
              <a:rPr lang="en-US" b="1" dirty="0" smtClean="0">
                <a:solidFill>
                  <a:srgbClr val="313133"/>
                </a:solidFill>
                <a:latin typeface="Arial"/>
                <a:cs typeface="Arial"/>
              </a:rPr>
              <a:t>Effectiveness</a:t>
            </a:r>
            <a:endParaRPr lang="en-US" b="1" dirty="0">
              <a:solidFill>
                <a:srgbClr val="313133"/>
              </a:solidFill>
              <a:latin typeface="Arial"/>
              <a:cs typeface="Arial"/>
            </a:endParaRPr>
          </a:p>
        </p:txBody>
      </p:sp>
      <p:pic>
        <p:nvPicPr>
          <p:cNvPr id="16" name="Picture 2" descr="Image result for knowing the business by the numb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285" y="4242062"/>
            <a:ext cx="8452891" cy="23289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908045" y="3246273"/>
            <a:ext cx="7990857" cy="830997"/>
          </a:xfrm>
          <a:prstGeom prst="rect">
            <a:avLst/>
          </a:prstGeom>
        </p:spPr>
        <p:txBody>
          <a:bodyPr wrap="square">
            <a:spAutoFit/>
          </a:bodyPr>
          <a:lstStyle/>
          <a:p>
            <a:r>
              <a:rPr lang="en-US" sz="1600" dirty="0">
                <a:solidFill>
                  <a:srgbClr val="444444"/>
                </a:solidFill>
              </a:rPr>
              <a:t>Universities must analyze and monitor enrollment trends, geographic, demographic and diversity data, and student satisfaction and retention rates to appeal to the right mix of </a:t>
            </a:r>
            <a:r>
              <a:rPr lang="en-US" sz="1600" dirty="0" smtClean="0">
                <a:solidFill>
                  <a:srgbClr val="444444"/>
                </a:solidFill>
              </a:rPr>
              <a:t>students – </a:t>
            </a:r>
            <a:r>
              <a:rPr lang="en-US" sz="1600" dirty="0" smtClean="0">
                <a:solidFill>
                  <a:srgbClr val="BE0F34"/>
                </a:solidFill>
              </a:rPr>
              <a:t>Business Wire</a:t>
            </a:r>
            <a:endParaRPr lang="en-US" sz="1600" b="0" i="0" dirty="0">
              <a:solidFill>
                <a:srgbClr val="BE0F34"/>
              </a:solidFill>
              <a:effectLst/>
            </a:endParaRPr>
          </a:p>
        </p:txBody>
      </p:sp>
      <p:sp>
        <p:nvSpPr>
          <p:cNvPr id="6" name="Rectangle 5"/>
          <p:cNvSpPr/>
          <p:nvPr/>
        </p:nvSpPr>
        <p:spPr>
          <a:xfrm>
            <a:off x="3930376" y="2853265"/>
            <a:ext cx="1274708" cy="369332"/>
          </a:xfrm>
          <a:prstGeom prst="rect">
            <a:avLst/>
          </a:prstGeom>
        </p:spPr>
        <p:txBody>
          <a:bodyPr wrap="none">
            <a:spAutoFit/>
          </a:bodyPr>
          <a:lstStyle/>
          <a:p>
            <a:r>
              <a:rPr lang="en-US" b="1" dirty="0" smtClean="0">
                <a:solidFill>
                  <a:srgbClr val="313133"/>
                </a:solidFill>
                <a:latin typeface="Arial"/>
                <a:cs typeface="Arial"/>
              </a:rPr>
              <a:t>Marketing</a:t>
            </a:r>
            <a:endParaRPr lang="en-US" b="1" dirty="0">
              <a:solidFill>
                <a:srgbClr val="313133"/>
              </a:solidFill>
              <a:latin typeface="Arial"/>
              <a:cs typeface="Arial"/>
            </a:endParaRPr>
          </a:p>
        </p:txBody>
      </p:sp>
    </p:spTree>
    <p:extLst>
      <p:ext uri="{BB962C8B-B14F-4D97-AF65-F5344CB8AC3E}">
        <p14:creationId xmlns:p14="http://schemas.microsoft.com/office/powerpoint/2010/main" val="9452171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5275" y="1031132"/>
            <a:ext cx="7579150" cy="5078313"/>
          </a:xfrm>
          <a:prstGeom prst="rect">
            <a:avLst/>
          </a:prstGeom>
          <a:noFill/>
        </p:spPr>
        <p:txBody>
          <a:bodyPr wrap="square" rtlCol="0">
            <a:spAutoFit/>
          </a:bodyPr>
          <a:lstStyle/>
          <a:p>
            <a:pPr algn="ctr"/>
            <a:endParaRPr lang="en-GB" sz="5400" b="1" dirty="0" smtClean="0">
              <a:solidFill>
                <a:srgbClr val="C00000"/>
              </a:solidFill>
            </a:endParaRPr>
          </a:p>
          <a:p>
            <a:pPr algn="ctr"/>
            <a:r>
              <a:rPr lang="en-GB" sz="5400" b="1" dirty="0" smtClean="0">
                <a:solidFill>
                  <a:srgbClr val="C00000"/>
                </a:solidFill>
              </a:rPr>
              <a:t>Questions?</a:t>
            </a:r>
          </a:p>
          <a:p>
            <a:pPr algn="ctr"/>
            <a:endParaRPr lang="en-GB" sz="5400" b="1" dirty="0">
              <a:solidFill>
                <a:srgbClr val="C00000"/>
              </a:solidFill>
            </a:endParaRPr>
          </a:p>
          <a:p>
            <a:pPr algn="ctr"/>
            <a:r>
              <a:rPr lang="en-GB" sz="5400" b="1" dirty="0" smtClean="0">
                <a:solidFill>
                  <a:srgbClr val="C00000"/>
                </a:solidFill>
              </a:rPr>
              <a:t>Discussion…..</a:t>
            </a:r>
          </a:p>
          <a:p>
            <a:pPr algn="ctr"/>
            <a:endParaRPr lang="en-GB" sz="5400" b="1" dirty="0">
              <a:solidFill>
                <a:srgbClr val="C00000"/>
              </a:solidFill>
            </a:endParaRPr>
          </a:p>
          <a:p>
            <a:pPr algn="ctr"/>
            <a:endParaRPr lang="en-GB" sz="5400" b="1" dirty="0">
              <a:solidFill>
                <a:srgbClr val="C00000"/>
              </a:solidFill>
            </a:endParaRPr>
          </a:p>
        </p:txBody>
      </p:sp>
      <p:pic>
        <p:nvPicPr>
          <p:cNvPr id="6" name="Picture 5"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2554" cy="1200495"/>
          </a:xfrm>
          <a:prstGeom prst="rect">
            <a:avLst/>
          </a:prstGeom>
        </p:spPr>
      </p:pic>
    </p:spTree>
    <p:extLst>
      <p:ext uri="{BB962C8B-B14F-4D97-AF65-F5344CB8AC3E}">
        <p14:creationId xmlns:p14="http://schemas.microsoft.com/office/powerpoint/2010/main" val="221180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2554" cy="1200495"/>
          </a:xfrm>
          <a:prstGeom prst="rect">
            <a:avLst/>
          </a:prstGeom>
        </p:spPr>
      </p:pic>
      <p:sp>
        <p:nvSpPr>
          <p:cNvPr id="2" name="TextBox 1"/>
          <p:cNvSpPr txBox="1"/>
          <p:nvPr/>
        </p:nvSpPr>
        <p:spPr>
          <a:xfrm>
            <a:off x="1162826" y="274440"/>
            <a:ext cx="6912555" cy="584775"/>
          </a:xfrm>
          <a:prstGeom prst="rect">
            <a:avLst/>
          </a:prstGeom>
          <a:noFill/>
        </p:spPr>
        <p:txBody>
          <a:bodyPr wrap="square" rtlCol="0">
            <a:spAutoFit/>
          </a:bodyPr>
          <a:lstStyle/>
          <a:p>
            <a:pPr algn="ctr"/>
            <a:r>
              <a:rPr lang="en-US" sz="3200" b="1" dirty="0" smtClean="0">
                <a:solidFill>
                  <a:srgbClr val="C00000"/>
                </a:solidFill>
              </a:rPr>
              <a:t>Metrics in the Sector – Collected Data</a:t>
            </a:r>
            <a:endParaRPr lang="en-US" dirty="0"/>
          </a:p>
        </p:txBody>
      </p:sp>
      <p:pic>
        <p:nvPicPr>
          <p:cNvPr id="8" name="Picture 2" descr="Image result for hes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035" y="1158932"/>
            <a:ext cx="3600450"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80045" y="1074660"/>
            <a:ext cx="3745148" cy="1569660"/>
          </a:xfrm>
          <a:prstGeom prst="rect">
            <a:avLst/>
          </a:prstGeom>
          <a:noFill/>
        </p:spPr>
        <p:txBody>
          <a:bodyPr wrap="square" rtlCol="0">
            <a:spAutoFit/>
          </a:bodyPr>
          <a:lstStyle/>
          <a:p>
            <a:pPr algn="ctr"/>
            <a:r>
              <a:rPr lang="en-GB" sz="3200" b="1" dirty="0" smtClean="0"/>
              <a:t>How many definitions of data do HESA have?</a:t>
            </a:r>
            <a:endParaRPr lang="en-GB" sz="3200" b="1" dirty="0"/>
          </a:p>
        </p:txBody>
      </p:sp>
      <p:sp>
        <p:nvSpPr>
          <p:cNvPr id="5" name="TextBox 4"/>
          <p:cNvSpPr txBox="1"/>
          <p:nvPr/>
        </p:nvSpPr>
        <p:spPr>
          <a:xfrm>
            <a:off x="369584" y="3005847"/>
            <a:ext cx="4688800"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Student</a:t>
            </a:r>
          </a:p>
          <a:p>
            <a:pPr marL="285750" indent="-285750">
              <a:buFont typeface="Arial" panose="020B0604020202020204" pitchFamily="34" charset="0"/>
              <a:buChar char="•"/>
            </a:pPr>
            <a:r>
              <a:rPr lang="en-GB" sz="2400" dirty="0" smtClean="0"/>
              <a:t>Destinations of Leavers</a:t>
            </a:r>
          </a:p>
          <a:p>
            <a:pPr marL="285750" indent="-285750">
              <a:buFont typeface="Arial" panose="020B0604020202020204" pitchFamily="34" charset="0"/>
              <a:buChar char="•"/>
            </a:pPr>
            <a:r>
              <a:rPr lang="en-GB" sz="2400" dirty="0" smtClean="0"/>
              <a:t>Staff</a:t>
            </a:r>
          </a:p>
          <a:p>
            <a:pPr marL="285750" indent="-285750">
              <a:buFont typeface="Arial" panose="020B0604020202020204" pitchFamily="34" charset="0"/>
              <a:buChar char="•"/>
            </a:pPr>
            <a:r>
              <a:rPr lang="en-GB" sz="2400" dirty="0" smtClean="0"/>
              <a:t>Finances</a:t>
            </a:r>
          </a:p>
          <a:p>
            <a:pPr marL="285750" indent="-285750">
              <a:buFont typeface="Arial" panose="020B0604020202020204" pitchFamily="34" charset="0"/>
              <a:buChar char="•"/>
            </a:pPr>
            <a:r>
              <a:rPr lang="en-GB" sz="2400" dirty="0" smtClean="0"/>
              <a:t>HE Business and Community Interactions</a:t>
            </a:r>
          </a:p>
          <a:p>
            <a:pPr marL="285750" indent="-285750">
              <a:buFont typeface="Arial" panose="020B0604020202020204" pitchFamily="34" charset="0"/>
              <a:buChar char="•"/>
            </a:pPr>
            <a:r>
              <a:rPr lang="en-GB" sz="2400" dirty="0" smtClean="0"/>
              <a:t>Estates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smtClean="0"/>
              <a:t>Grand Total</a:t>
            </a:r>
            <a:endParaRPr lang="en-GB" sz="2400" dirty="0"/>
          </a:p>
        </p:txBody>
      </p:sp>
      <p:sp>
        <p:nvSpPr>
          <p:cNvPr id="11" name="TextBox 10"/>
          <p:cNvSpPr txBox="1"/>
          <p:nvPr/>
        </p:nvSpPr>
        <p:spPr>
          <a:xfrm>
            <a:off x="5687371" y="3005847"/>
            <a:ext cx="2937822" cy="3416320"/>
          </a:xfrm>
          <a:prstGeom prst="rect">
            <a:avLst/>
          </a:prstGeom>
          <a:noFill/>
        </p:spPr>
        <p:txBody>
          <a:bodyPr wrap="square" rtlCol="0">
            <a:spAutoFit/>
          </a:bodyPr>
          <a:lstStyle/>
          <a:p>
            <a:r>
              <a:rPr lang="en-GB" sz="2400" dirty="0" smtClean="0"/>
              <a:t>58</a:t>
            </a:r>
          </a:p>
          <a:p>
            <a:r>
              <a:rPr lang="en-GB" sz="2400" dirty="0" smtClean="0"/>
              <a:t>35</a:t>
            </a:r>
          </a:p>
          <a:p>
            <a:r>
              <a:rPr lang="en-GB" sz="2400" dirty="0" smtClean="0"/>
              <a:t>36</a:t>
            </a:r>
          </a:p>
          <a:p>
            <a:r>
              <a:rPr lang="en-GB" sz="2400" dirty="0" smtClean="0"/>
              <a:t>16</a:t>
            </a:r>
          </a:p>
          <a:p>
            <a:r>
              <a:rPr lang="en-GB" sz="2400" dirty="0" smtClean="0"/>
              <a:t>15</a:t>
            </a:r>
          </a:p>
          <a:p>
            <a:endParaRPr lang="en-GB" sz="2400" dirty="0" smtClean="0"/>
          </a:p>
          <a:p>
            <a:r>
              <a:rPr lang="en-GB" sz="2400" dirty="0" smtClean="0"/>
              <a:t>216</a:t>
            </a:r>
          </a:p>
          <a:p>
            <a:endParaRPr lang="en-GB" sz="2400" dirty="0"/>
          </a:p>
          <a:p>
            <a:r>
              <a:rPr lang="en-GB" sz="2400" dirty="0" smtClean="0"/>
              <a:t>376</a:t>
            </a:r>
            <a:endParaRPr lang="en-GB" sz="2400" dirty="0"/>
          </a:p>
        </p:txBody>
      </p:sp>
    </p:spTree>
    <p:extLst>
      <p:ext uri="{BB962C8B-B14F-4D97-AF65-F5344CB8AC3E}">
        <p14:creationId xmlns:p14="http://schemas.microsoft.com/office/powerpoint/2010/main" val="3310880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2554" cy="1200495"/>
          </a:xfrm>
          <a:prstGeom prst="rect">
            <a:avLst/>
          </a:prstGeom>
        </p:spPr>
      </p:pic>
      <p:sp>
        <p:nvSpPr>
          <p:cNvPr id="2" name="TextBox 1"/>
          <p:cNvSpPr txBox="1"/>
          <p:nvPr/>
        </p:nvSpPr>
        <p:spPr>
          <a:xfrm>
            <a:off x="1162826" y="149221"/>
            <a:ext cx="6912555" cy="584775"/>
          </a:xfrm>
          <a:prstGeom prst="rect">
            <a:avLst/>
          </a:prstGeom>
          <a:noFill/>
        </p:spPr>
        <p:txBody>
          <a:bodyPr wrap="square" rtlCol="0">
            <a:spAutoFit/>
          </a:bodyPr>
          <a:lstStyle/>
          <a:p>
            <a:pPr algn="ctr"/>
            <a:r>
              <a:rPr lang="en-US" sz="3200" b="1" dirty="0" smtClean="0">
                <a:solidFill>
                  <a:srgbClr val="C00000"/>
                </a:solidFill>
              </a:rPr>
              <a:t>Metrics in the Sector – League Tables</a:t>
            </a:r>
          </a:p>
        </p:txBody>
      </p:sp>
      <p:pic>
        <p:nvPicPr>
          <p:cNvPr id="11" name="Picture 10"/>
          <p:cNvPicPr>
            <a:picLocks noChangeAspect="1"/>
          </p:cNvPicPr>
          <p:nvPr/>
        </p:nvPicPr>
        <p:blipFill>
          <a:blip r:embed="rId3"/>
          <a:stretch>
            <a:fillRect/>
          </a:stretch>
        </p:blipFill>
        <p:spPr>
          <a:xfrm>
            <a:off x="1948965" y="665124"/>
            <a:ext cx="5350004" cy="3177350"/>
          </a:xfrm>
          <a:prstGeom prst="rect">
            <a:avLst/>
          </a:prstGeom>
        </p:spPr>
      </p:pic>
      <p:sp>
        <p:nvSpPr>
          <p:cNvPr id="5" name="TextBox 4"/>
          <p:cNvSpPr txBox="1"/>
          <p:nvPr/>
        </p:nvSpPr>
        <p:spPr>
          <a:xfrm>
            <a:off x="-139802" y="3817194"/>
            <a:ext cx="1987608" cy="584775"/>
          </a:xfrm>
          <a:prstGeom prst="rect">
            <a:avLst/>
          </a:prstGeom>
          <a:noFill/>
        </p:spPr>
        <p:txBody>
          <a:bodyPr wrap="square" rtlCol="0">
            <a:spAutoFit/>
          </a:bodyPr>
          <a:lstStyle/>
          <a:p>
            <a:pPr algn="ctr"/>
            <a:r>
              <a:rPr lang="en-US" sz="3200" b="1" dirty="0" smtClean="0">
                <a:solidFill>
                  <a:srgbClr val="C00000"/>
                </a:solidFill>
              </a:rPr>
              <a:t>Dangers</a:t>
            </a:r>
          </a:p>
        </p:txBody>
      </p:sp>
      <p:pic>
        <p:nvPicPr>
          <p:cNvPr id="7" name="Picture 2" descr="Image result for comparing apples and pears and oran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17" y="4367906"/>
            <a:ext cx="1808925" cy="13227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0643938" flipV="1">
            <a:off x="1779514" y="3917530"/>
            <a:ext cx="2257307" cy="2800767"/>
          </a:xfrm>
          <a:prstGeom prst="rect">
            <a:avLst/>
          </a:prstGeom>
        </p:spPr>
        <p:txBody>
          <a:bodyPr wrap="square">
            <a:spAutoFit/>
          </a:bodyPr>
          <a:lstStyle/>
          <a:p>
            <a:r>
              <a:rPr lang="en-US" sz="1600" b="1" i="1" dirty="0"/>
              <a:t>“All in all, league tables are in many ways comparing apples with pears and oranges, and this does not allow the rich diversity of the UK higher education sector to be appreciated</a:t>
            </a:r>
            <a:r>
              <a:rPr lang="en-US" sz="1600" b="1" dirty="0" smtClean="0"/>
              <a:t>.”</a:t>
            </a:r>
          </a:p>
          <a:p>
            <a:r>
              <a:rPr lang="en-US" sz="1600" b="1" dirty="0"/>
              <a:t>Source: A Guide to UK League Tables in Higher </a:t>
            </a:r>
            <a:r>
              <a:rPr lang="en-US" sz="1600" b="1" dirty="0" smtClean="0"/>
              <a:t>Education</a:t>
            </a:r>
            <a:endParaRPr lang="en-GB" sz="1600" b="1" dirty="0"/>
          </a:p>
        </p:txBody>
      </p:sp>
      <p:pic>
        <p:nvPicPr>
          <p:cNvPr id="12" name="Picture 11"/>
          <p:cNvPicPr>
            <a:picLocks noChangeAspect="1"/>
          </p:cNvPicPr>
          <p:nvPr/>
        </p:nvPicPr>
        <p:blipFill>
          <a:blip r:embed="rId5"/>
          <a:stretch>
            <a:fillRect/>
          </a:stretch>
        </p:blipFill>
        <p:spPr>
          <a:xfrm>
            <a:off x="5406323" y="4500729"/>
            <a:ext cx="3681358" cy="1434209"/>
          </a:xfrm>
          <a:prstGeom prst="rect">
            <a:avLst/>
          </a:prstGeom>
        </p:spPr>
      </p:pic>
      <p:pic>
        <p:nvPicPr>
          <p:cNvPr id="10" name="Picture 9"/>
          <p:cNvPicPr>
            <a:picLocks noChangeAspect="1"/>
          </p:cNvPicPr>
          <p:nvPr/>
        </p:nvPicPr>
        <p:blipFill>
          <a:blip r:embed="rId6"/>
          <a:stretch>
            <a:fillRect/>
          </a:stretch>
        </p:blipFill>
        <p:spPr>
          <a:xfrm rot="546372">
            <a:off x="4156484" y="4334878"/>
            <a:ext cx="1472765" cy="2046571"/>
          </a:xfrm>
          <a:prstGeom prst="rect">
            <a:avLst/>
          </a:prstGeom>
        </p:spPr>
      </p:pic>
    </p:spTree>
    <p:extLst>
      <p:ext uri="{BB962C8B-B14F-4D97-AF65-F5344CB8AC3E}">
        <p14:creationId xmlns:p14="http://schemas.microsoft.com/office/powerpoint/2010/main" val="298875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SW logo Raspberry Scree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172554" cy="1200495"/>
          </a:xfrm>
          <a:prstGeom prst="rect">
            <a:avLst/>
          </a:prstGeom>
        </p:spPr>
      </p:pic>
      <p:sp>
        <p:nvSpPr>
          <p:cNvPr id="2" name="TextBox 1"/>
          <p:cNvSpPr txBox="1"/>
          <p:nvPr/>
        </p:nvSpPr>
        <p:spPr>
          <a:xfrm>
            <a:off x="1162826" y="274440"/>
            <a:ext cx="6912555" cy="584775"/>
          </a:xfrm>
          <a:prstGeom prst="rect">
            <a:avLst/>
          </a:prstGeom>
          <a:noFill/>
        </p:spPr>
        <p:txBody>
          <a:bodyPr wrap="square" rtlCol="0">
            <a:spAutoFit/>
          </a:bodyPr>
          <a:lstStyle/>
          <a:p>
            <a:pPr algn="ctr"/>
            <a:r>
              <a:rPr lang="en-US" sz="3200" b="1" dirty="0" smtClean="0">
                <a:solidFill>
                  <a:srgbClr val="C00000"/>
                </a:solidFill>
              </a:rPr>
              <a:t>Metrics in the Sector</a:t>
            </a:r>
            <a:endParaRPr lang="en-US" dirty="0"/>
          </a:p>
        </p:txBody>
      </p:sp>
      <p:pic>
        <p:nvPicPr>
          <p:cNvPr id="3" name="Picture 2"/>
          <p:cNvPicPr>
            <a:picLocks noChangeAspect="1"/>
          </p:cNvPicPr>
          <p:nvPr/>
        </p:nvPicPr>
        <p:blipFill>
          <a:blip r:embed="rId3"/>
          <a:stretch>
            <a:fillRect/>
          </a:stretch>
        </p:blipFill>
        <p:spPr>
          <a:xfrm>
            <a:off x="557094" y="1579731"/>
            <a:ext cx="2705100" cy="3562350"/>
          </a:xfrm>
          <a:prstGeom prst="rect">
            <a:avLst/>
          </a:prstGeom>
        </p:spPr>
      </p:pic>
      <p:sp>
        <p:nvSpPr>
          <p:cNvPr id="5" name="Rectangle 4"/>
          <p:cNvSpPr/>
          <p:nvPr/>
        </p:nvSpPr>
        <p:spPr>
          <a:xfrm>
            <a:off x="3809984" y="1991300"/>
            <a:ext cx="4572000" cy="2739211"/>
          </a:xfrm>
          <a:prstGeom prst="rect">
            <a:avLst/>
          </a:prstGeom>
        </p:spPr>
        <p:txBody>
          <a:bodyPr>
            <a:spAutoFit/>
          </a:bodyPr>
          <a:lstStyle/>
          <a:p>
            <a:r>
              <a:rPr lang="en-US" b="1" dirty="0">
                <a:solidFill>
                  <a:srgbClr val="343A40"/>
                </a:solidFill>
                <a:latin typeface="myriad-pro-condensed"/>
              </a:rPr>
              <a:t>How does TEF work with current quality assurance work?</a:t>
            </a:r>
          </a:p>
          <a:p>
            <a:r>
              <a:rPr lang="en-US" dirty="0">
                <a:solidFill>
                  <a:srgbClr val="343A40"/>
                </a:solidFill>
                <a:latin typeface="chaparral-pro"/>
              </a:rPr>
              <a:t>TEF is supposed to differentiate institutions above a baseline standard determined by pre-existing quality assurance systems</a:t>
            </a:r>
            <a:r>
              <a:rPr lang="en-US" dirty="0" smtClean="0">
                <a:solidFill>
                  <a:srgbClr val="343A40"/>
                </a:solidFill>
                <a:latin typeface="chaparral-pro"/>
              </a:rPr>
              <a:t>.</a:t>
            </a:r>
          </a:p>
          <a:p>
            <a:r>
              <a:rPr lang="en-US" b="1" i="0" dirty="0" err="1" smtClean="0">
                <a:solidFill>
                  <a:srgbClr val="343A40"/>
                </a:solidFill>
                <a:effectLst/>
                <a:latin typeface="chaparral-pro"/>
              </a:rPr>
              <a:t>WonkHE</a:t>
            </a:r>
            <a:endParaRPr lang="en-US" b="1" i="0" dirty="0" smtClean="0">
              <a:solidFill>
                <a:srgbClr val="343A40"/>
              </a:solidFill>
              <a:effectLst/>
              <a:latin typeface="chaparral-pro"/>
            </a:endParaRPr>
          </a:p>
          <a:p>
            <a:endParaRPr lang="en-US" b="1" dirty="0">
              <a:solidFill>
                <a:srgbClr val="343A40"/>
              </a:solidFill>
              <a:latin typeface="chaparral-pro"/>
            </a:endParaRPr>
          </a:p>
          <a:p>
            <a:endParaRPr lang="en-US" b="1" i="0" dirty="0" smtClean="0">
              <a:solidFill>
                <a:srgbClr val="343A40"/>
              </a:solidFill>
              <a:effectLst/>
              <a:latin typeface="chaparral-pro"/>
            </a:endParaRPr>
          </a:p>
          <a:p>
            <a:r>
              <a:rPr lang="en-US" sz="2800" b="1" dirty="0" smtClean="0">
                <a:solidFill>
                  <a:srgbClr val="BE0F34"/>
                </a:solidFill>
                <a:latin typeface="chaparral-pro"/>
              </a:rPr>
              <a:t>Quality Assurance ++??</a:t>
            </a:r>
            <a:endParaRPr lang="en-US" sz="2800" b="1" i="0" dirty="0">
              <a:solidFill>
                <a:srgbClr val="BE0F34"/>
              </a:solidFill>
              <a:effectLst/>
              <a:latin typeface="chaparral-pro"/>
            </a:endParaRPr>
          </a:p>
        </p:txBody>
      </p:sp>
    </p:spTree>
    <p:extLst>
      <p:ext uri="{BB962C8B-B14F-4D97-AF65-F5344CB8AC3E}">
        <p14:creationId xmlns:p14="http://schemas.microsoft.com/office/powerpoint/2010/main" val="2700342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5522" y="61638"/>
            <a:ext cx="7543429" cy="584775"/>
          </a:xfrm>
          <a:prstGeom prst="rect">
            <a:avLst/>
          </a:prstGeom>
          <a:noFill/>
        </p:spPr>
        <p:txBody>
          <a:bodyPr wrap="square" rtlCol="0">
            <a:spAutoFit/>
          </a:bodyPr>
          <a:lstStyle/>
          <a:p>
            <a:pPr algn="ctr"/>
            <a:r>
              <a:rPr lang="en-US" sz="3200" b="1" dirty="0" smtClean="0">
                <a:solidFill>
                  <a:srgbClr val="C00000"/>
                </a:solidFill>
              </a:rPr>
              <a:t>Other Drivers – Value for Money?</a:t>
            </a:r>
            <a:endParaRPr lang="en-US" dirty="0"/>
          </a:p>
        </p:txBody>
      </p:sp>
      <p:pic>
        <p:nvPicPr>
          <p:cNvPr id="3" name="Picture 2"/>
          <p:cNvPicPr>
            <a:picLocks noChangeAspect="1"/>
          </p:cNvPicPr>
          <p:nvPr/>
        </p:nvPicPr>
        <p:blipFill>
          <a:blip r:embed="rId2"/>
          <a:stretch>
            <a:fillRect/>
          </a:stretch>
        </p:blipFill>
        <p:spPr>
          <a:xfrm>
            <a:off x="250707" y="2032247"/>
            <a:ext cx="4060522" cy="2092282"/>
          </a:xfrm>
          <a:prstGeom prst="rect">
            <a:avLst/>
          </a:prstGeom>
        </p:spPr>
      </p:pic>
      <p:pic>
        <p:nvPicPr>
          <p:cNvPr id="4" name="Picture 3"/>
          <p:cNvPicPr>
            <a:picLocks noChangeAspect="1"/>
          </p:cNvPicPr>
          <p:nvPr/>
        </p:nvPicPr>
        <p:blipFill>
          <a:blip r:embed="rId3"/>
          <a:stretch>
            <a:fillRect/>
          </a:stretch>
        </p:blipFill>
        <p:spPr>
          <a:xfrm>
            <a:off x="4689152" y="707332"/>
            <a:ext cx="4346435" cy="1495425"/>
          </a:xfrm>
          <a:prstGeom prst="rect">
            <a:avLst/>
          </a:prstGeom>
        </p:spPr>
      </p:pic>
      <p:sp>
        <p:nvSpPr>
          <p:cNvPr id="5" name="TextBox 4"/>
          <p:cNvSpPr txBox="1"/>
          <p:nvPr/>
        </p:nvSpPr>
        <p:spPr>
          <a:xfrm>
            <a:off x="4797565" y="2382422"/>
            <a:ext cx="1955260" cy="369332"/>
          </a:xfrm>
          <a:prstGeom prst="rect">
            <a:avLst/>
          </a:prstGeom>
          <a:noFill/>
        </p:spPr>
        <p:txBody>
          <a:bodyPr wrap="square" rtlCol="0">
            <a:spAutoFit/>
          </a:bodyPr>
          <a:lstStyle/>
          <a:p>
            <a:r>
              <a:rPr lang="en-GB" dirty="0" smtClean="0"/>
              <a:t>The Telegraph</a:t>
            </a:r>
            <a:endParaRPr lang="en-GB" dirty="0"/>
          </a:p>
        </p:txBody>
      </p:sp>
      <p:sp>
        <p:nvSpPr>
          <p:cNvPr id="10" name="TextBox 9"/>
          <p:cNvSpPr txBox="1"/>
          <p:nvPr/>
        </p:nvSpPr>
        <p:spPr>
          <a:xfrm>
            <a:off x="250707" y="3840593"/>
            <a:ext cx="1955260" cy="369332"/>
          </a:xfrm>
          <a:prstGeom prst="rect">
            <a:avLst/>
          </a:prstGeom>
          <a:noFill/>
        </p:spPr>
        <p:txBody>
          <a:bodyPr wrap="square" rtlCol="0">
            <a:spAutoFit/>
          </a:bodyPr>
          <a:lstStyle/>
          <a:p>
            <a:r>
              <a:rPr lang="en-GB" dirty="0" smtClean="0"/>
              <a:t>The Guardian</a:t>
            </a:r>
            <a:endParaRPr lang="en-GB" dirty="0"/>
          </a:p>
        </p:txBody>
      </p:sp>
      <p:pic>
        <p:nvPicPr>
          <p:cNvPr id="7" name="Picture 6"/>
          <p:cNvPicPr>
            <a:picLocks noChangeAspect="1"/>
          </p:cNvPicPr>
          <p:nvPr/>
        </p:nvPicPr>
        <p:blipFill>
          <a:blip r:embed="rId4"/>
          <a:stretch>
            <a:fillRect/>
          </a:stretch>
        </p:blipFill>
        <p:spPr>
          <a:xfrm>
            <a:off x="3723482" y="4606510"/>
            <a:ext cx="5312105" cy="1266825"/>
          </a:xfrm>
          <a:prstGeom prst="rect">
            <a:avLst/>
          </a:prstGeom>
        </p:spPr>
      </p:pic>
    </p:spTree>
    <p:extLst>
      <p:ext uri="{BB962C8B-B14F-4D97-AF65-F5344CB8AC3E}">
        <p14:creationId xmlns:p14="http://schemas.microsoft.com/office/powerpoint/2010/main" val="4493689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5522" y="61638"/>
            <a:ext cx="7543429" cy="584775"/>
          </a:xfrm>
          <a:prstGeom prst="rect">
            <a:avLst/>
          </a:prstGeom>
          <a:noFill/>
        </p:spPr>
        <p:txBody>
          <a:bodyPr wrap="square" rtlCol="0">
            <a:spAutoFit/>
          </a:bodyPr>
          <a:lstStyle/>
          <a:p>
            <a:pPr algn="ctr"/>
            <a:r>
              <a:rPr lang="en-US" sz="3200" b="1" dirty="0" smtClean="0">
                <a:solidFill>
                  <a:srgbClr val="C00000"/>
                </a:solidFill>
              </a:rPr>
              <a:t>Other Drivers – Value for Money?</a:t>
            </a:r>
            <a:endParaRPr lang="en-US" dirty="0"/>
          </a:p>
        </p:txBody>
      </p:sp>
      <p:pic>
        <p:nvPicPr>
          <p:cNvPr id="12" name="Picture 11"/>
          <p:cNvPicPr>
            <a:picLocks noChangeAspect="1"/>
          </p:cNvPicPr>
          <p:nvPr/>
        </p:nvPicPr>
        <p:blipFill>
          <a:blip r:embed="rId2"/>
          <a:stretch>
            <a:fillRect/>
          </a:stretch>
        </p:blipFill>
        <p:spPr>
          <a:xfrm>
            <a:off x="291830" y="646413"/>
            <a:ext cx="8615619" cy="5165386"/>
          </a:xfrm>
          <a:prstGeom prst="rect">
            <a:avLst/>
          </a:prstGeom>
        </p:spPr>
      </p:pic>
      <p:sp>
        <p:nvSpPr>
          <p:cNvPr id="6" name="Rectangle 5"/>
          <p:cNvSpPr/>
          <p:nvPr/>
        </p:nvSpPr>
        <p:spPr>
          <a:xfrm>
            <a:off x="291829" y="6101795"/>
            <a:ext cx="8207121" cy="369332"/>
          </a:xfrm>
          <a:prstGeom prst="rect">
            <a:avLst/>
          </a:prstGeom>
        </p:spPr>
        <p:txBody>
          <a:bodyPr wrap="square">
            <a:spAutoFit/>
          </a:bodyPr>
          <a:lstStyle/>
          <a:p>
            <a:r>
              <a:rPr lang="en-GB" dirty="0">
                <a:hlinkClick r:id="rId3"/>
              </a:rPr>
              <a:t>https://www.gocompare.com/savings/degree-of-value/#table</a:t>
            </a:r>
            <a:endParaRPr lang="en-GB" dirty="0"/>
          </a:p>
        </p:txBody>
      </p:sp>
    </p:spTree>
    <p:extLst>
      <p:ext uri="{BB962C8B-B14F-4D97-AF65-F5344CB8AC3E}">
        <p14:creationId xmlns:p14="http://schemas.microsoft.com/office/powerpoint/2010/main" val="862538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2848</TotalTime>
  <Words>1253</Words>
  <Application>Microsoft Office PowerPoint</Application>
  <PresentationFormat>On-screen Show (4:3)</PresentationFormat>
  <Paragraphs>229</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chaparral-pro</vt:lpstr>
      <vt:lpstr>myriad-pro-condensed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lloyd</dc:creator>
  <cp:lastModifiedBy>Paula Keys</cp:lastModifiedBy>
  <cp:revision>155</cp:revision>
  <dcterms:created xsi:type="dcterms:W3CDTF">2013-03-27T10:38:03Z</dcterms:created>
  <dcterms:modified xsi:type="dcterms:W3CDTF">2018-09-17T07:16:52Z</dcterms:modified>
</cp:coreProperties>
</file>