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7" r:id="rId2"/>
    <p:sldId id="307" r:id="rId3"/>
    <p:sldId id="298" r:id="rId4"/>
    <p:sldId id="308" r:id="rId5"/>
    <p:sldId id="276" r:id="rId6"/>
    <p:sldId id="305" r:id="rId7"/>
    <p:sldId id="339" r:id="rId8"/>
    <p:sldId id="340" r:id="rId9"/>
    <p:sldId id="341" r:id="rId10"/>
    <p:sldId id="342" r:id="rId11"/>
    <p:sldId id="351" r:id="rId12"/>
    <p:sldId id="352" r:id="rId13"/>
    <p:sldId id="353" r:id="rId14"/>
    <p:sldId id="350" r:id="rId15"/>
    <p:sldId id="346" r:id="rId16"/>
    <p:sldId id="35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Myriad Pro" panose="020B0703030403020204" charset="0"/>
      <p:bold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8DBE-5B95-47E4-A875-2CC52AFD1237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ECE8-1002-46D5-948C-FCC751211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3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http://wonkhe.com/about-us/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D0A4-A49C-584D-95AE-B8929701F5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http://wonkhe.com/write-for-wonkhe/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D0A4-A49C-584D-95AE-B8929701F5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5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http://wonkhe.com/monday-morning-he-briefing/ (free)</a:t>
            </a:r>
          </a:p>
          <a:p>
            <a:r>
              <a:rPr lang="en-GB" dirty="0"/>
              <a:t>http://wonkhe.com/wonkhe-daily/ (£3.2k+VAT per org.)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D0A4-A49C-584D-95AE-B8929701F5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0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https://wonkhe.com/events/</a:t>
            </a:r>
          </a:p>
          <a:p>
            <a:r>
              <a:rPr lang="en-GB" dirty="0"/>
              <a:t>https://wonkhe.com/blogs/live-its-alive-a-one-day-conference/</a:t>
            </a:r>
          </a:p>
          <a:p>
            <a:r>
              <a:rPr lang="en-GB" dirty="0"/>
              <a:t>https://wonkhe.com/blog-themes/podcasts/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D0A4-A49C-584D-95AE-B8929701F5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1C47-4157-448D-8934-EE95A1210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8AD5C2-F094-48D8-BC19-DC1EDD170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738226-E448-43EA-B16B-E256F7C2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049216-8422-430C-8D34-455631BB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0CABEE-A621-4A07-BE1C-8C7D75F9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3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C3702-919C-4C53-8370-5B00395C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2D848E-5455-4A20-9E06-063F89270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9CC82-9B11-45CD-838D-8D6AF24C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BF064-9C70-49E3-809F-B971DD4B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533F3-CFB7-4FA5-859E-3040C62C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06B475-7F6B-4BAE-A430-23F715546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C5C332-BCB7-475D-8AAD-AF0E319DF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C61DC-E25E-4153-92F2-24938AF3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4B90DF-AABA-46F9-9474-698D62D2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0FA147-15F4-4458-8F61-AAC2E08C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9E589-000B-457F-8DDD-20E00150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262AFD-7FB5-46C9-B6A2-53E547A93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35BF3-5388-4DCC-81A9-CE6C7A89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9C973-DAAE-4193-B20C-1D534DDC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FB83BB-18A3-43CF-9FC1-70AEB61F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1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62EC8-92C5-4DAD-8CF8-DE2175E5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BCFCE-E6CF-4070-BA86-F8C9939AF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C481F3-F387-47AA-B03A-75285390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D0D24D-54DD-4288-AC54-A902161A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D8E4FA-BA0C-4CB5-B348-65426F99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77E5F-8315-4269-940A-74DB6138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B188A8-B6A6-4111-8292-3665D5666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A9CDA8-00C7-4560-86A3-37D3AFDA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7D3DC5-4481-455C-AD48-58F44EA5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A44D3D-4675-42A0-B792-84F7887F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210994-49C0-4AF8-A842-FB18BC3F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5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8CBD9-F855-4BAB-A9C2-201E479A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DE091-0BEB-4E40-811F-77959300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CC5C47-F331-4505-9DB9-A32EEAB36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91C885-2A62-45C0-BF8B-12BBCEC9A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7339DB-7230-42B7-B6DA-45BCECD15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90F0C3-D4AE-415A-A7C9-EE6E5BE3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C67BEE-440C-4C13-8614-FBBBBFB8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384877-16D0-4034-B725-AA07CB8F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2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D1095-B785-4A40-9593-AB809C5A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68238B-9F6D-4D80-8E33-589FADAC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D48996-FE50-4D1D-9DD7-808845E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22A1E7-BC6C-4B2E-B24F-D29DAAB0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1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2A428C-66BB-4116-8E6C-DB883535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3D633C-F0B0-4681-8FA3-FA3C8EB8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D387FF-6E02-4CAB-BB9F-C1CE5B52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6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B49DE-18F8-4707-A393-9FACECE5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61D9B-090C-4072-9EAE-AC8F8A0A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395B92-1FBA-4665-8617-2CF4587E8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BE5CD9-E3D9-450F-AD76-4EFDEA9D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D312E-5D1A-4A2E-8B08-E0B2624A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87A7DA-C8AD-4333-97F8-E64AE43F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B5FB5-5E6C-4132-B3F0-7200954A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350010-8744-4904-A917-5679FF3D1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FB7361-9142-4982-AB08-0D56FEA72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9234A8-DC75-4A3E-B77E-3ADFAAE2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ABCA82-7ED1-4319-904B-8FE2058A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28DABB-62D2-418A-8217-4EC7915C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7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440151-721D-41BF-91C0-FE4A1722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1FA244-4F62-4410-9789-F1F941948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EA9321-62E5-4F54-9AB9-0C4E7EA2B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3465-5E6A-4E5E-9303-65737769432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D2B95-C75A-48D0-9F24-BB7844FE4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9BB8D-60FE-4150-A98A-B2A6544B3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FA31-7A5E-4967-97FE-29BC56D8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FC2FB-A8A9-45B4-9E08-29550AD77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Whatever happened to Learning and Teaching?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E43B39-3BE8-4D6B-9635-918E393E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David Kernohan – Associate Editor</a:t>
            </a:r>
          </a:p>
          <a:p>
            <a:r>
              <a:rPr lang="en-GB" dirty="0"/>
              <a:t>@</a:t>
            </a:r>
            <a:r>
              <a:rPr lang="en-GB" dirty="0" err="1"/>
              <a:t>dkernohan</a:t>
            </a:r>
            <a:endParaRPr lang="en-GB" dirty="0"/>
          </a:p>
          <a:p>
            <a:r>
              <a:rPr lang="en-GB" dirty="0"/>
              <a:t>Wonkhe.com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210976-658A-4B89-A051-C591A26B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2" y="4291096"/>
            <a:ext cx="2311324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E90719-3FB5-4835-B7E8-B5164D44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2" y="395538"/>
            <a:ext cx="4772025" cy="3181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20DDA7-C7B5-4740-88DE-802552277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32"/>
          <a:stretch/>
        </p:blipFill>
        <p:spPr>
          <a:xfrm>
            <a:off x="998622" y="4699334"/>
            <a:ext cx="9315450" cy="1941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F1F5-506A-4FF0-BBE5-F0B772B0F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57" y="217571"/>
            <a:ext cx="4255669" cy="43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5EF85F-22C3-42B4-BAF9-C6861804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2" y="208600"/>
            <a:ext cx="9822250" cy="66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9FD76E-F3FE-4F92-BF35-0A8DA108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0"/>
            <a:ext cx="1174954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F8DD11-482C-4E62-9B13-5AD3FBE0AC79}"/>
              </a:ext>
            </a:extLst>
          </p:cNvPr>
          <p:cNvSpPr txBox="1"/>
          <p:nvPr/>
        </p:nvSpPr>
        <p:spPr>
          <a:xfrm>
            <a:off x="221226" y="762000"/>
            <a:ext cx="1659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Myriad Pro" panose="020B0703030403020204" pitchFamily="34" charset="0"/>
              </a:rPr>
              <a:t>DLHE?</a:t>
            </a:r>
          </a:p>
        </p:txBody>
      </p:sp>
    </p:spTree>
    <p:extLst>
      <p:ext uri="{BB962C8B-B14F-4D97-AF65-F5344CB8AC3E}">
        <p14:creationId xmlns:p14="http://schemas.microsoft.com/office/powerpoint/2010/main" val="3302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A6261A-9FC6-4233-AE6B-DF7877E4F6EB}"/>
              </a:ext>
            </a:extLst>
          </p:cNvPr>
          <p:cNvSpPr txBox="1"/>
          <p:nvPr/>
        </p:nvSpPr>
        <p:spPr>
          <a:xfrm>
            <a:off x="2394857" y="1502229"/>
            <a:ext cx="77465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Myriad Pro" panose="020B0703030403020204" pitchFamily="34" charset="0"/>
              </a:rPr>
              <a:t>DLHE weighting?</a:t>
            </a:r>
          </a:p>
          <a:p>
            <a:r>
              <a:rPr lang="en-GB" sz="3600" dirty="0">
                <a:latin typeface="Myriad Pro" panose="020B0703030403020204" pitchFamily="34" charset="0"/>
              </a:rPr>
              <a:t>Other supplementary metrics?</a:t>
            </a:r>
          </a:p>
          <a:p>
            <a:r>
              <a:rPr lang="en-GB" dirty="0">
                <a:latin typeface="Myriad Pro" panose="020B0703030403020204" pitchFamily="34" charset="0"/>
              </a:rPr>
              <a:t>We gained LEO and grade inflation – what about the other “moral panics”?</a:t>
            </a:r>
          </a:p>
          <a:p>
            <a:r>
              <a:rPr lang="en-GB" sz="3600" dirty="0">
                <a:latin typeface="Myriad Pro" panose="020B0703030403020204" pitchFamily="34" charset="0"/>
              </a:rPr>
              <a:t>Learning from subject TEF pilot?</a:t>
            </a:r>
          </a:p>
          <a:p>
            <a:r>
              <a:rPr lang="en-GB" sz="3600" b="1" dirty="0">
                <a:solidFill>
                  <a:srgbClr val="FF0000"/>
                </a:solidFill>
                <a:latin typeface="Myriad Pro" panose="020B0703030403020204" pitchFamily="34" charset="0"/>
              </a:rPr>
              <a:t>Statutory review?</a:t>
            </a:r>
          </a:p>
        </p:txBody>
      </p:sp>
    </p:spTree>
    <p:extLst>
      <p:ext uri="{BB962C8B-B14F-4D97-AF65-F5344CB8AC3E}">
        <p14:creationId xmlns:p14="http://schemas.microsoft.com/office/powerpoint/2010/main" val="1586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BDAE22-39B9-4C9A-B007-EDAA7F00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4" y="0"/>
            <a:ext cx="119562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817291-9389-469F-9189-452E48F90FAB}"/>
              </a:ext>
            </a:extLst>
          </p:cNvPr>
          <p:cNvSpPr/>
          <p:nvPr/>
        </p:nvSpPr>
        <p:spPr>
          <a:xfrm>
            <a:off x="4720389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https://wonkhe.com/blogs/after-the-goldrush-30-years-of-teaching-quality-enhancement/</a:t>
            </a:r>
          </a:p>
        </p:txBody>
      </p:sp>
    </p:spTree>
    <p:extLst>
      <p:ext uri="{BB962C8B-B14F-4D97-AF65-F5344CB8AC3E}">
        <p14:creationId xmlns:p14="http://schemas.microsoft.com/office/powerpoint/2010/main" val="21592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4D84B-FE6E-4332-AA6E-D6DE20FB3085}"/>
              </a:ext>
            </a:extLst>
          </p:cNvPr>
          <p:cNvSpPr txBox="1"/>
          <p:nvPr/>
        </p:nvSpPr>
        <p:spPr>
          <a:xfrm>
            <a:off x="2382253" y="2286000"/>
            <a:ext cx="7736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yriad Pro" panose="020B0703030403020204" pitchFamily="34" charset="0"/>
              </a:rPr>
              <a:t>Current trends in teaching quality can be linked to a wider cultural need to define a “proof of value for HE”</a:t>
            </a:r>
          </a:p>
        </p:txBody>
      </p:sp>
    </p:spTree>
    <p:extLst>
      <p:ext uri="{BB962C8B-B14F-4D97-AF65-F5344CB8AC3E}">
        <p14:creationId xmlns:p14="http://schemas.microsoft.com/office/powerpoint/2010/main" val="29597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077ACC-269B-4843-A0E2-D51B74731152}"/>
              </a:ext>
            </a:extLst>
          </p:cNvPr>
          <p:cNvSpPr txBox="1"/>
          <p:nvPr/>
        </p:nvSpPr>
        <p:spPr>
          <a:xfrm>
            <a:off x="1088571" y="892629"/>
            <a:ext cx="2331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Myriad Pro" panose="020B0703030403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DAFBC0-50B5-4518-89D0-CB61FFB8E519}"/>
              </a:ext>
            </a:extLst>
          </p:cNvPr>
          <p:cNvSpPr txBox="1">
            <a:spLocks/>
          </p:cNvSpPr>
          <p:nvPr/>
        </p:nvSpPr>
        <p:spPr>
          <a:xfrm>
            <a:off x="7217230" y="4839978"/>
            <a:ext cx="5519057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Myriad Pro" panose="020B0703030403020204" pitchFamily="34" charset="0"/>
              </a:rPr>
              <a:t>David Kernohan – Associate Editor</a:t>
            </a:r>
          </a:p>
          <a:p>
            <a:pPr marL="0" indent="0">
              <a:buNone/>
            </a:pPr>
            <a:r>
              <a:rPr lang="en-GB" sz="2400" dirty="0">
                <a:latin typeface="Myriad Pro" panose="020B0703030403020204" pitchFamily="34" charset="0"/>
              </a:rPr>
              <a:t>@</a:t>
            </a:r>
            <a:r>
              <a:rPr lang="en-GB" sz="2400" dirty="0" err="1">
                <a:latin typeface="Myriad Pro" panose="020B0703030403020204" pitchFamily="34" charset="0"/>
              </a:rPr>
              <a:t>dkernohan</a:t>
            </a:r>
            <a:r>
              <a:rPr lang="en-GB" sz="2400" dirty="0">
                <a:latin typeface="Myriad Pro" panose="020B0703030403020204" pitchFamily="34" charset="0"/>
              </a:rPr>
              <a:t>, @</a:t>
            </a:r>
            <a:r>
              <a:rPr lang="en-GB" sz="2400" dirty="0" err="1">
                <a:latin typeface="Myriad Pro" panose="020B0703030403020204" pitchFamily="34" charset="0"/>
              </a:rPr>
              <a:t>wonkhe</a:t>
            </a:r>
            <a:endParaRPr lang="en-GB" sz="2400" dirty="0">
              <a:latin typeface="Myriad Pro" panose="020B0703030403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Myriad Pro" panose="020B0703030403020204" pitchFamily="34" charset="0"/>
              </a:rPr>
              <a:t>wonkhe.com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87C450-165A-4ACF-AF75-85AD9BE11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79" y="892629"/>
            <a:ext cx="3384581" cy="310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DEE9A0-1D8D-4611-A360-8C774C3D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81" y="483997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AB0A4-8E18-4709-BE83-6C92AA278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Myriad Pro" panose="020B0703030403020204" pitchFamily="34" charset="0"/>
              </a:rPr>
              <a:t>1.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2157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Myriad Pro" panose="020B0703030403020204" pitchFamily="34" charset="0"/>
                <a:ea typeface="Cambria Math" charset="0"/>
                <a:cs typeface="Cambria Math" charset="0"/>
              </a:rPr>
              <a:t>Introducing </a:t>
            </a:r>
            <a:r>
              <a:rPr lang="en-US" sz="5400" b="1" dirty="0" err="1">
                <a:latin typeface="Myriad Pro" panose="020B0703030403020204" pitchFamily="34" charset="0"/>
                <a:ea typeface="Cambria Math" charset="0"/>
                <a:cs typeface="Cambria Math" charset="0"/>
              </a:rPr>
              <a:t>Wonkhe</a:t>
            </a:r>
            <a:r>
              <a:rPr lang="en-US" sz="5400" b="1" dirty="0">
                <a:latin typeface="Myriad Pro" panose="020B0703030403020204" pitchFamily="34" charset="0"/>
                <a:ea typeface="Cambria Math" charset="0"/>
                <a:cs typeface="Cambria Math" charset="0"/>
              </a:rPr>
              <a:t> (pron. “wonky”)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7092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dirty="0">
                <a:ea typeface="Cambria Math" charset="0"/>
                <a:cs typeface="Cambria Math" charset="0"/>
              </a:rPr>
              <a:t>The home of higher education policy, people and politics</a:t>
            </a:r>
          </a:p>
          <a:p>
            <a:pPr marL="0" indent="0">
              <a:buNone/>
            </a:pPr>
            <a:endParaRPr lang="en-GB" sz="3600" dirty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GB" sz="3600" i="1" dirty="0">
                <a:ea typeface="Cambria Math" charset="0"/>
                <a:cs typeface="Cambria Math" charset="0"/>
              </a:rPr>
              <a:t>Wonk</a:t>
            </a:r>
            <a:r>
              <a:rPr lang="en-GB" sz="3600" dirty="0">
                <a:ea typeface="Cambria Math" charset="0"/>
                <a:cs typeface="Cambria Math" charset="0"/>
              </a:rPr>
              <a:t>: a studious or hard-working person ... who takes an excessive interest in the details of policy.</a:t>
            </a:r>
          </a:p>
          <a:p>
            <a:pPr marL="0" indent="0">
              <a:buNone/>
            </a:pPr>
            <a:endParaRPr lang="en-GB" sz="3600" dirty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GB" sz="3600" dirty="0">
                <a:ea typeface="Cambria Math" charset="0"/>
                <a:cs typeface="Cambria Math" charset="0"/>
              </a:rPr>
              <a:t>We do TWO main things;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ea typeface="Cambria Math" charset="0"/>
                <a:cs typeface="Cambria Math" charset="0"/>
              </a:rPr>
              <a:t>Publish articles (that we write, edit or commission)</a:t>
            </a:r>
            <a:endParaRPr lang="en-GB" sz="3200" dirty="0">
              <a:ea typeface="Cambria Math" charset="0"/>
              <a:cs typeface="Cambria Math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ea typeface="Cambria Math" charset="0"/>
                <a:cs typeface="Cambria Math" charset="0"/>
              </a:rPr>
              <a:t>Send email briefings, to help explain what’s going on</a:t>
            </a:r>
            <a:endParaRPr lang="en-US" sz="3600" dirty="0">
              <a:ea typeface="Cambria Math" charset="0"/>
              <a:cs typeface="Cambria Math" charset="0"/>
            </a:endParaRPr>
          </a:p>
          <a:p>
            <a:pPr>
              <a:buFont typeface="Wingdings" charset="2"/>
              <a:buChar char="§"/>
            </a:pPr>
            <a:endParaRPr lang="en-US" sz="3600" dirty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sz="3600" dirty="0">
                <a:ea typeface="Cambria Math" charset="0"/>
                <a:cs typeface="Cambria Math" charset="0"/>
              </a:rPr>
              <a:t>We also have a podcast, run events, training, consultancy, present etc</a:t>
            </a:r>
            <a:r>
              <a:rPr lang="en-US" sz="3600" dirty="0">
                <a:latin typeface="Cambria Math" charset="0"/>
                <a:ea typeface="Cambria Math" charset="0"/>
                <a:cs typeface="Cambria Math" charset="0"/>
              </a:rPr>
              <a:t>.</a:t>
            </a:r>
          </a:p>
          <a:p>
            <a:pPr>
              <a:buFont typeface="Wingdings" charset="2"/>
              <a:buChar char="§"/>
            </a:pP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468B421-513E-42E2-A512-73B9BFAD55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0" y="483871"/>
            <a:ext cx="6120000" cy="1132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0" y="1562284"/>
            <a:ext cx="6120000" cy="15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5AE15D8-025C-4422-B6E7-F8AB2010E6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2489887"/>
            <a:ext cx="6120000" cy="11548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D8BAC5C-2133-4E65-A7CA-2DA551F0C1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0" y="3552784"/>
            <a:ext cx="6120000" cy="1077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38140B-C1F8-4E36-93EA-C5804D64F9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13"/>
            <a:ext cx="6120000" cy="10407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5C22BB-E680-4BC5-A11E-DD6D1A9F98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368"/>
            <a:ext cx="6120000" cy="1069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733"/>
            <a:ext cx="6120000" cy="147647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185"/>
            <a:ext cx="6120000" cy="144252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994"/>
            <a:ext cx="6120000" cy="1145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0" y="4510332"/>
            <a:ext cx="6120000" cy="12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340"/>
            <a:ext cx="6120000" cy="1114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0" y="5331162"/>
            <a:ext cx="6120000" cy="15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621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Myriad Pro" panose="020B0703030403020204" pitchFamily="34" charset="0"/>
                <a:ea typeface="Cambria Math" charset="0"/>
                <a:cs typeface="Cambria Math" charset="0"/>
              </a:rPr>
              <a:t>Email briefings; Monday, Daily (Tue-</a:t>
            </a:r>
            <a:r>
              <a:rPr lang="en-US" sz="4900" b="1" dirty="0" err="1">
                <a:latin typeface="Myriad Pro" panose="020B0703030403020204" pitchFamily="34" charset="0"/>
                <a:ea typeface="Cambria Math" charset="0"/>
                <a:cs typeface="Cambria Math" charset="0"/>
              </a:rPr>
              <a:t>Thur</a:t>
            </a:r>
            <a:r>
              <a:rPr lang="en-US" sz="4900" b="1" dirty="0">
                <a:latin typeface="Myriad Pro" panose="020B0703030403020204" pitchFamily="34" charset="0"/>
                <a:ea typeface="Cambria Math" charset="0"/>
                <a:cs typeface="Cambria Math" charset="0"/>
              </a:rPr>
              <a:t>) </a:t>
            </a:r>
            <a:r>
              <a:rPr lang="en-US" sz="5400" b="1" dirty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sz="5400" b="1" dirty="0">
                <a:latin typeface="Cambria Math" charset="0"/>
                <a:ea typeface="Cambria Math" charset="0"/>
                <a:cs typeface="Cambria Math" charset="0"/>
              </a:rPr>
            </a:br>
            <a:endParaRPr lang="en-US" sz="54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44B7A0-8193-434B-94E7-1C07BDCE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945" y="1266518"/>
            <a:ext cx="4488289" cy="5591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9A9B54-BC89-4E87-9983-B04CF418E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854" y="1266518"/>
            <a:ext cx="4306473" cy="5591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5E676F-381C-417F-A39C-A94954D33B49}"/>
              </a:ext>
            </a:extLst>
          </p:cNvPr>
          <p:cNvSpPr/>
          <p:nvPr/>
        </p:nvSpPr>
        <p:spPr>
          <a:xfrm rot="1113821">
            <a:off x="1606316" y="4165678"/>
            <a:ext cx="3307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4A173B-7D38-41F2-99B6-F1E04AB6B4F7}"/>
              </a:ext>
            </a:extLst>
          </p:cNvPr>
          <p:cNvSpPr/>
          <p:nvPr/>
        </p:nvSpPr>
        <p:spPr>
          <a:xfrm rot="1113821">
            <a:off x="6122653" y="4332508"/>
            <a:ext cx="4625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SUBSCRIPTION</a:t>
            </a:r>
          </a:p>
        </p:txBody>
      </p:sp>
    </p:spTree>
    <p:extLst>
      <p:ext uri="{BB962C8B-B14F-4D97-AF65-F5344CB8AC3E}">
        <p14:creationId xmlns:p14="http://schemas.microsoft.com/office/powerpoint/2010/main" val="18683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Myriad Pro" panose="020B0703030403020204" pitchFamily="34" charset="0"/>
                <a:ea typeface="Cambria Math" charset="0"/>
                <a:cs typeface="Cambria Math" charset="0"/>
              </a:rPr>
              <a:t>Events, podcasts </a:t>
            </a:r>
            <a:r>
              <a:rPr lang="en-US" sz="5400" b="1" dirty="0" err="1">
                <a:latin typeface="Myriad Pro" panose="020B0703030403020204" pitchFamily="34" charset="0"/>
                <a:ea typeface="Cambria Math" charset="0"/>
                <a:cs typeface="Cambria Math" charset="0"/>
              </a:rPr>
              <a:t>etc</a:t>
            </a:r>
            <a:r>
              <a:rPr lang="en-US" sz="5400" b="1" dirty="0">
                <a:latin typeface="Myriad Pro" panose="020B0703030403020204" pitchFamily="34" charset="0"/>
                <a:ea typeface="Cambria Math" charset="0"/>
                <a:cs typeface="Cambria Math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446C55-5F3D-4A46-9A65-885C5407F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76" y="0"/>
            <a:ext cx="414952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CAB280-EAE6-4ADE-BA21-DB3C721D21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4814387"/>
            <a:ext cx="3412079" cy="1918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F60B5F-57A8-43D5-96BA-078A899FD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82588"/>
            <a:ext cx="7046801" cy="33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1D91D6-E3FD-4EA0-A93B-6A56C8EC4FE8}"/>
              </a:ext>
            </a:extLst>
          </p:cNvPr>
          <p:cNvSpPr/>
          <p:nvPr/>
        </p:nvSpPr>
        <p:spPr>
          <a:xfrm>
            <a:off x="794084" y="1696453"/>
            <a:ext cx="2273968" cy="12392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yriad Pro" panose="020B0703030403020204" pitchFamily="34" charset="0"/>
              </a:rPr>
              <a:t>TEF (and Subject TEF)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855E224-6F8D-4D40-BD98-DA437821A4F9}"/>
              </a:ext>
            </a:extLst>
          </p:cNvPr>
          <p:cNvSpPr/>
          <p:nvPr/>
        </p:nvSpPr>
        <p:spPr>
          <a:xfrm>
            <a:off x="4748464" y="1696453"/>
            <a:ext cx="2273968" cy="12392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yriad Pro" panose="020B0703030403020204" pitchFamily="34" charset="0"/>
              </a:rPr>
              <a:t>Learning gain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0E5BB75-87EA-46DF-875F-06F385BF5707}"/>
              </a:ext>
            </a:extLst>
          </p:cNvPr>
          <p:cNvSpPr/>
          <p:nvPr/>
        </p:nvSpPr>
        <p:spPr>
          <a:xfrm>
            <a:off x="8522370" y="1696453"/>
            <a:ext cx="2273968" cy="12392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yriad Pro" panose="020B0703030403020204" pitchFamily="34" charset="0"/>
              </a:rPr>
              <a:t>Learner Analytics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4348F1-047B-4B72-934F-B859B87356BE}"/>
              </a:ext>
            </a:extLst>
          </p:cNvPr>
          <p:cNvSpPr txBox="1"/>
          <p:nvPr/>
        </p:nvSpPr>
        <p:spPr>
          <a:xfrm>
            <a:off x="2564655" y="601579"/>
            <a:ext cx="70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Myriad Pro" panose="020B0703030403020204" pitchFamily="34" charset="0"/>
              </a:rPr>
              <a:t>Current national teaching focus…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073B0E-23B4-4A10-9953-8AE6DB01BCFB}"/>
              </a:ext>
            </a:extLst>
          </p:cNvPr>
          <p:cNvSpPr txBox="1"/>
          <p:nvPr/>
        </p:nvSpPr>
        <p:spPr>
          <a:xfrm>
            <a:off x="2888538" y="3777915"/>
            <a:ext cx="5993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Measurement, not enhancement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Stick, not carrot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Outputs, not outcomes</a:t>
            </a:r>
          </a:p>
        </p:txBody>
      </p:sp>
    </p:spTree>
    <p:extLst>
      <p:ext uri="{BB962C8B-B14F-4D97-AF65-F5344CB8AC3E}">
        <p14:creationId xmlns:p14="http://schemas.microsoft.com/office/powerpoint/2010/main" val="22851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A1BE14C-B38E-4411-8AD5-78868A1D07B1}"/>
              </a:ext>
            </a:extLst>
          </p:cNvPr>
          <p:cNvSpPr/>
          <p:nvPr/>
        </p:nvSpPr>
        <p:spPr>
          <a:xfrm>
            <a:off x="276726" y="312822"/>
            <a:ext cx="2273968" cy="12392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yriad Pro" panose="020B0703030403020204" pitchFamily="34" charset="0"/>
              </a:rPr>
              <a:t>TEF (and Subject TEF)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523CFC-48AB-41F4-BCFC-D32743131652}"/>
              </a:ext>
            </a:extLst>
          </p:cNvPr>
          <p:cNvSpPr/>
          <p:nvPr/>
        </p:nvSpPr>
        <p:spPr>
          <a:xfrm>
            <a:off x="1034716" y="3019926"/>
            <a:ext cx="1852863" cy="1239252"/>
          </a:xfrm>
          <a:prstGeom prst="round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TEF Year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C286335-F7D9-4B4B-A568-74652DA13B1C}"/>
              </a:ext>
            </a:extLst>
          </p:cNvPr>
          <p:cNvSpPr/>
          <p:nvPr/>
        </p:nvSpPr>
        <p:spPr>
          <a:xfrm>
            <a:off x="3834063" y="3019926"/>
            <a:ext cx="1852863" cy="1239252"/>
          </a:xfrm>
          <a:prstGeom prst="round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TEF Year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9819C70-2328-4FDE-A5AE-83E45D4BD7F7}"/>
              </a:ext>
            </a:extLst>
          </p:cNvPr>
          <p:cNvSpPr/>
          <p:nvPr/>
        </p:nvSpPr>
        <p:spPr>
          <a:xfrm>
            <a:off x="6633410" y="3019926"/>
            <a:ext cx="1852863" cy="1239252"/>
          </a:xfrm>
          <a:prstGeom prst="round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TEF Year 3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TEaSOF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E2AEB21-6C70-416D-A606-FD6507050B5D}"/>
              </a:ext>
            </a:extLst>
          </p:cNvPr>
          <p:cNvSpPr/>
          <p:nvPr/>
        </p:nvSpPr>
        <p:spPr>
          <a:xfrm>
            <a:off x="9432757" y="3019926"/>
            <a:ext cx="1852863" cy="1239252"/>
          </a:xfrm>
          <a:prstGeom prst="round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TEF Year 4?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E65B27AD-8918-45C0-A7A4-0D0E0BA7268C}"/>
              </a:ext>
            </a:extLst>
          </p:cNvPr>
          <p:cNvSpPr/>
          <p:nvPr/>
        </p:nvSpPr>
        <p:spPr>
          <a:xfrm>
            <a:off x="2887579" y="3600449"/>
            <a:ext cx="946484" cy="174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E4E0F7C-551E-4D58-B0EB-65B900EB42C4}"/>
              </a:ext>
            </a:extLst>
          </p:cNvPr>
          <p:cNvSpPr/>
          <p:nvPr/>
        </p:nvSpPr>
        <p:spPr>
          <a:xfrm>
            <a:off x="5686926" y="3580895"/>
            <a:ext cx="946484" cy="174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37559A7A-19C6-4F15-9E73-F3C4C704F938}"/>
              </a:ext>
            </a:extLst>
          </p:cNvPr>
          <p:cNvSpPr/>
          <p:nvPr/>
        </p:nvSpPr>
        <p:spPr>
          <a:xfrm>
            <a:off x="8506328" y="3600449"/>
            <a:ext cx="946484" cy="174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6A872A-2914-47AF-BE46-F579844F9DB0}"/>
              </a:ext>
            </a:extLst>
          </p:cNvPr>
          <p:cNvSpPr txBox="1"/>
          <p:nvPr/>
        </p:nvSpPr>
        <p:spPr>
          <a:xfrm>
            <a:off x="950495" y="4272677"/>
            <a:ext cx="2061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Eligibility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QAA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HESA/NSS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Fundable body or course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5DD698-0636-431D-8325-35BF30C944E8}"/>
              </a:ext>
            </a:extLst>
          </p:cNvPr>
          <p:cNvSpPr txBox="1"/>
          <p:nvPr/>
        </p:nvSpPr>
        <p:spPr>
          <a:xfrm>
            <a:off x="3834063" y="4272677"/>
            <a:ext cx="2145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NSS -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NSS – A&amp;F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NSS – Ac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Non-Continuation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DLHE </a:t>
            </a:r>
            <a:r>
              <a:rPr lang="en-GB" dirty="0" err="1"/>
              <a:t>Empl</a:t>
            </a:r>
            <a:r>
              <a:rPr lang="en-GB" dirty="0"/>
              <a:t>/FS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DLHE HS </a:t>
            </a:r>
            <a:r>
              <a:rPr lang="en-GB" dirty="0" err="1"/>
              <a:t>Emply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Splits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7038B7-E403-4376-8E27-57F64A17DEA7}"/>
              </a:ext>
            </a:extLst>
          </p:cNvPr>
          <p:cNvSpPr txBox="1"/>
          <p:nvPr/>
        </p:nvSpPr>
        <p:spPr>
          <a:xfrm>
            <a:off x="6605336" y="4272676"/>
            <a:ext cx="2145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Tweaks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Half-weighting NSS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Grade 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1E8BFB-71DC-4BFE-9BAA-06777250F1AA}"/>
              </a:ext>
            </a:extLst>
          </p:cNvPr>
          <p:cNvSpPr txBox="1"/>
          <p:nvPr/>
        </p:nvSpPr>
        <p:spPr>
          <a:xfrm>
            <a:off x="9352548" y="4272676"/>
            <a:ext cx="214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89A7D36-4CAA-4DF2-80BF-4ADD6F7613E6}"/>
              </a:ext>
            </a:extLst>
          </p:cNvPr>
          <p:cNvSpPr/>
          <p:nvPr/>
        </p:nvSpPr>
        <p:spPr>
          <a:xfrm>
            <a:off x="6617369" y="830998"/>
            <a:ext cx="1852863" cy="12392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Subject TEF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Trial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35351B4-A77B-4C89-807C-AABB3EF5FF98}"/>
              </a:ext>
            </a:extLst>
          </p:cNvPr>
          <p:cNvSpPr/>
          <p:nvPr/>
        </p:nvSpPr>
        <p:spPr>
          <a:xfrm>
            <a:off x="9352548" y="830998"/>
            <a:ext cx="1852863" cy="12392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Subject TEF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Trial 2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A11E1738-1EAB-48D2-9BD1-A84C9A80E5FC}"/>
              </a:ext>
            </a:extLst>
          </p:cNvPr>
          <p:cNvSpPr/>
          <p:nvPr/>
        </p:nvSpPr>
        <p:spPr>
          <a:xfrm rot="18207184">
            <a:off x="5492824" y="2805482"/>
            <a:ext cx="1806371" cy="144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1124A88D-D0D8-479B-BFFB-77AF234A9F44}"/>
              </a:ext>
            </a:extLst>
          </p:cNvPr>
          <p:cNvSpPr/>
          <p:nvPr/>
        </p:nvSpPr>
        <p:spPr>
          <a:xfrm>
            <a:off x="8506327" y="1377615"/>
            <a:ext cx="846221" cy="174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2D18B7-ADDD-4A81-BB67-78E81B87F246}"/>
              </a:ext>
            </a:extLst>
          </p:cNvPr>
          <p:cNvSpPr txBox="1"/>
          <p:nvPr/>
        </p:nvSpPr>
        <p:spPr>
          <a:xfrm>
            <a:off x="6954254" y="2070250"/>
            <a:ext cx="136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down or bottom up?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BB0B14-328E-4A90-9983-40F7006B5855}"/>
              </a:ext>
            </a:extLst>
          </p:cNvPr>
          <p:cNvSpPr txBox="1"/>
          <p:nvPr/>
        </p:nvSpPr>
        <p:spPr>
          <a:xfrm>
            <a:off x="9586719" y="2070250"/>
            <a:ext cx="161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 of chosen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B04CE60-7FDC-4E87-AA89-8B9C9C294932}"/>
              </a:ext>
            </a:extLst>
          </p:cNvPr>
          <p:cNvSpPr txBox="1"/>
          <p:nvPr/>
        </p:nvSpPr>
        <p:spPr>
          <a:xfrm rot="16200000">
            <a:off x="5324217" y="3427006"/>
            <a:ext cx="1543564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68D7186-1C1E-41C4-982F-646680C8D35F}"/>
              </a:ext>
            </a:extLst>
          </p:cNvPr>
          <p:cNvSpPr txBox="1"/>
          <p:nvPr/>
        </p:nvSpPr>
        <p:spPr>
          <a:xfrm rot="16200000">
            <a:off x="7169627" y="2491402"/>
            <a:ext cx="362858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STATUTORY REVIEW</a:t>
            </a:r>
          </a:p>
        </p:txBody>
      </p:sp>
    </p:spTree>
    <p:extLst>
      <p:ext uri="{BB962C8B-B14F-4D97-AF65-F5344CB8AC3E}">
        <p14:creationId xmlns:p14="http://schemas.microsoft.com/office/powerpoint/2010/main" val="8451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B288AC-C9FA-4852-99C5-C49E88115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2"/>
          <a:stretch/>
        </p:blipFill>
        <p:spPr>
          <a:xfrm>
            <a:off x="1816769" y="0"/>
            <a:ext cx="824767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1DDDA32-E5B5-4B48-9ADF-64E2E8AC8FA4}"/>
              </a:ext>
            </a:extLst>
          </p:cNvPr>
          <p:cNvSpPr txBox="1">
            <a:spLocks/>
          </p:cNvSpPr>
          <p:nvPr/>
        </p:nvSpPr>
        <p:spPr>
          <a:xfrm>
            <a:off x="10283556" y="239670"/>
            <a:ext cx="1784118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Myriad Pro" panose="020B0703030403020204" pitchFamily="34" charset="0"/>
              </a:rPr>
              <a:t>TEF3</a:t>
            </a:r>
          </a:p>
        </p:txBody>
      </p:sp>
    </p:spTree>
    <p:extLst>
      <p:ext uri="{BB962C8B-B14F-4D97-AF65-F5344CB8AC3E}">
        <p14:creationId xmlns:p14="http://schemas.microsoft.com/office/powerpoint/2010/main" val="31988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336</Words>
  <Application>Microsoft Office PowerPoint</Application>
  <PresentationFormat>Widescreen</PresentationFormat>
  <Paragraphs>82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Cambria Math</vt:lpstr>
      <vt:lpstr>Myriad Pro</vt:lpstr>
      <vt:lpstr>Calibri Light</vt:lpstr>
      <vt:lpstr>Arial</vt:lpstr>
      <vt:lpstr>Wingdings</vt:lpstr>
      <vt:lpstr>Office Theme</vt:lpstr>
      <vt:lpstr>Whatever happened to Learning and Teaching? </vt:lpstr>
      <vt:lpstr>1. Introductions</vt:lpstr>
      <vt:lpstr>Introducing Wonkhe (pron. “wonky”)</vt:lpstr>
      <vt:lpstr>PowerPoint Presentation</vt:lpstr>
      <vt:lpstr>Email briefings; Monday, Daily (Tue-Thur)  </vt:lpstr>
      <vt:lpstr>Events, podcasts etc…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Whatever happened to Learning and Teaching?</dc:title>
  <dc:creator>David Kernohan</dc:creator>
  <cp:lastModifiedBy>ISA Template</cp:lastModifiedBy>
  <cp:revision>3</cp:revision>
  <dcterms:created xsi:type="dcterms:W3CDTF">2018-09-13T12:26:42Z</dcterms:created>
  <dcterms:modified xsi:type="dcterms:W3CDTF">2018-09-13T14:33:39Z</dcterms:modified>
</cp:coreProperties>
</file>